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32"/>
  </p:notesMasterIdLst>
  <p:sldIdLst>
    <p:sldId id="256" r:id="rId2"/>
    <p:sldId id="299" r:id="rId3"/>
    <p:sldId id="257" r:id="rId4"/>
    <p:sldId id="258" r:id="rId5"/>
    <p:sldId id="259" r:id="rId6"/>
    <p:sldId id="300" r:id="rId7"/>
    <p:sldId id="260" r:id="rId8"/>
    <p:sldId id="261" r:id="rId9"/>
    <p:sldId id="262" r:id="rId10"/>
    <p:sldId id="263" r:id="rId11"/>
    <p:sldId id="264" r:id="rId12"/>
    <p:sldId id="277" r:id="rId13"/>
    <p:sldId id="266" r:id="rId14"/>
    <p:sldId id="269" r:id="rId15"/>
    <p:sldId id="284" r:id="rId16"/>
    <p:sldId id="285" r:id="rId17"/>
    <p:sldId id="286" r:id="rId18"/>
    <p:sldId id="295" r:id="rId19"/>
    <p:sldId id="296" r:id="rId20"/>
    <p:sldId id="289" r:id="rId21"/>
    <p:sldId id="297" r:id="rId22"/>
    <p:sldId id="291" r:id="rId23"/>
    <p:sldId id="294" r:id="rId24"/>
    <p:sldId id="293" r:id="rId25"/>
    <p:sldId id="278" r:id="rId26"/>
    <p:sldId id="279" r:id="rId27"/>
    <p:sldId id="280" r:id="rId28"/>
    <p:sldId id="281" r:id="rId29"/>
    <p:sldId id="298" r:id="rId30"/>
    <p:sldId id="31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6" autoAdjust="0"/>
    <p:restoredTop sz="94660"/>
  </p:normalViewPr>
  <p:slideViewPr>
    <p:cSldViewPr snapToGrid="0" showGuides="1">
      <p:cViewPr varScale="1">
        <p:scale>
          <a:sx n="58" d="100"/>
          <a:sy n="58" d="100"/>
        </p:scale>
        <p:origin x="56" y="5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486C83-C10E-4E70-B9B5-A715E1DF909C}"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0184440-0233-473D-848A-BC485F4EDEBE}">
      <dgm:prSet/>
      <dgm:spPr/>
      <dgm:t>
        <a:bodyPr/>
        <a:lstStyle/>
        <a:p>
          <a:pPr>
            <a:defRPr cap="all"/>
          </a:pPr>
          <a:r>
            <a:rPr lang="en-US"/>
            <a:t>Collect </a:t>
          </a:r>
        </a:p>
      </dgm:t>
    </dgm:pt>
    <dgm:pt modelId="{C4C8B0F8-A9FB-4815-B170-F6BAE134E1FD}" type="parTrans" cxnId="{00214A7F-A92F-4405-8B3E-845570E55D8D}">
      <dgm:prSet/>
      <dgm:spPr/>
      <dgm:t>
        <a:bodyPr/>
        <a:lstStyle/>
        <a:p>
          <a:endParaRPr lang="en-US"/>
        </a:p>
      </dgm:t>
    </dgm:pt>
    <dgm:pt modelId="{D6834D21-19F6-4773-81F5-E9748B34715C}" type="sibTrans" cxnId="{00214A7F-A92F-4405-8B3E-845570E55D8D}">
      <dgm:prSet/>
      <dgm:spPr/>
      <dgm:t>
        <a:bodyPr/>
        <a:lstStyle/>
        <a:p>
          <a:endParaRPr lang="en-US"/>
        </a:p>
      </dgm:t>
    </dgm:pt>
    <dgm:pt modelId="{6D67458A-0F13-485A-B1C8-109DD25214AD}">
      <dgm:prSet/>
      <dgm:spPr/>
      <dgm:t>
        <a:bodyPr/>
        <a:lstStyle/>
        <a:p>
          <a:pPr>
            <a:defRPr cap="all"/>
          </a:pPr>
          <a:r>
            <a:rPr lang="en-US"/>
            <a:t>Clarify</a:t>
          </a:r>
        </a:p>
      </dgm:t>
    </dgm:pt>
    <dgm:pt modelId="{9B634A80-726E-4141-BA0C-9D2CC9073DEE}" type="parTrans" cxnId="{9C319787-AEBD-485C-9FEA-D02AE6586620}">
      <dgm:prSet/>
      <dgm:spPr/>
      <dgm:t>
        <a:bodyPr/>
        <a:lstStyle/>
        <a:p>
          <a:endParaRPr lang="en-US"/>
        </a:p>
      </dgm:t>
    </dgm:pt>
    <dgm:pt modelId="{1318BC82-7EC5-4A1E-AE78-03A8FBA38758}" type="sibTrans" cxnId="{9C319787-AEBD-485C-9FEA-D02AE6586620}">
      <dgm:prSet/>
      <dgm:spPr/>
      <dgm:t>
        <a:bodyPr/>
        <a:lstStyle/>
        <a:p>
          <a:endParaRPr lang="en-US"/>
        </a:p>
      </dgm:t>
    </dgm:pt>
    <dgm:pt modelId="{AEF7E6CA-579D-4E4C-9BC0-F45F783D9850}">
      <dgm:prSet/>
      <dgm:spPr/>
      <dgm:t>
        <a:bodyPr/>
        <a:lstStyle/>
        <a:p>
          <a:pPr>
            <a:defRPr cap="all"/>
          </a:pPr>
          <a:r>
            <a:rPr lang="en-US"/>
            <a:t>Organize</a:t>
          </a:r>
        </a:p>
      </dgm:t>
    </dgm:pt>
    <dgm:pt modelId="{5B419BB0-925A-4C05-9071-310A81812772}" type="parTrans" cxnId="{F1E1AD98-D3C9-4025-8C98-2D3210625674}">
      <dgm:prSet/>
      <dgm:spPr/>
      <dgm:t>
        <a:bodyPr/>
        <a:lstStyle/>
        <a:p>
          <a:endParaRPr lang="en-US"/>
        </a:p>
      </dgm:t>
    </dgm:pt>
    <dgm:pt modelId="{99E529FC-76EA-4818-ABFA-78E6375843CA}" type="sibTrans" cxnId="{F1E1AD98-D3C9-4025-8C98-2D3210625674}">
      <dgm:prSet/>
      <dgm:spPr/>
      <dgm:t>
        <a:bodyPr/>
        <a:lstStyle/>
        <a:p>
          <a:endParaRPr lang="en-US"/>
        </a:p>
      </dgm:t>
    </dgm:pt>
    <dgm:pt modelId="{A2F4F850-FD9D-454E-AB0E-7E947BF9E108}">
      <dgm:prSet/>
      <dgm:spPr/>
      <dgm:t>
        <a:bodyPr/>
        <a:lstStyle/>
        <a:p>
          <a:pPr>
            <a:defRPr cap="all"/>
          </a:pPr>
          <a:r>
            <a:rPr lang="en-US"/>
            <a:t>Review</a:t>
          </a:r>
        </a:p>
      </dgm:t>
    </dgm:pt>
    <dgm:pt modelId="{6793AF61-5207-4921-8941-3B68DB822E9C}" type="parTrans" cxnId="{2A2D5EE7-8F9F-45EE-84C9-11335D756CAB}">
      <dgm:prSet/>
      <dgm:spPr/>
      <dgm:t>
        <a:bodyPr/>
        <a:lstStyle/>
        <a:p>
          <a:endParaRPr lang="en-US"/>
        </a:p>
      </dgm:t>
    </dgm:pt>
    <dgm:pt modelId="{E79F713C-DBDB-47EF-A4C4-330ED7CBFDAF}" type="sibTrans" cxnId="{2A2D5EE7-8F9F-45EE-84C9-11335D756CAB}">
      <dgm:prSet/>
      <dgm:spPr/>
      <dgm:t>
        <a:bodyPr/>
        <a:lstStyle/>
        <a:p>
          <a:endParaRPr lang="en-US"/>
        </a:p>
      </dgm:t>
    </dgm:pt>
    <dgm:pt modelId="{1B1C1040-0368-4871-AFD3-82F3ED855EA7}">
      <dgm:prSet/>
      <dgm:spPr/>
      <dgm:t>
        <a:bodyPr/>
        <a:lstStyle/>
        <a:p>
          <a:pPr>
            <a:defRPr cap="all"/>
          </a:pPr>
          <a:r>
            <a:rPr lang="en-US"/>
            <a:t>Do</a:t>
          </a:r>
        </a:p>
      </dgm:t>
    </dgm:pt>
    <dgm:pt modelId="{2223C1BC-A919-47D4-89EA-9537F3B96E2A}" type="parTrans" cxnId="{2ECE7ED8-C7ED-44B2-BD14-C70C1DD38D3C}">
      <dgm:prSet/>
      <dgm:spPr/>
      <dgm:t>
        <a:bodyPr/>
        <a:lstStyle/>
        <a:p>
          <a:endParaRPr lang="en-US"/>
        </a:p>
      </dgm:t>
    </dgm:pt>
    <dgm:pt modelId="{15A09103-BB5B-4D18-B105-9511FA7399E2}" type="sibTrans" cxnId="{2ECE7ED8-C7ED-44B2-BD14-C70C1DD38D3C}">
      <dgm:prSet/>
      <dgm:spPr/>
      <dgm:t>
        <a:bodyPr/>
        <a:lstStyle/>
        <a:p>
          <a:endParaRPr lang="en-US"/>
        </a:p>
      </dgm:t>
    </dgm:pt>
    <dgm:pt modelId="{88727DDB-E605-45B4-AAE6-B1426BDD49CA}" type="pres">
      <dgm:prSet presAssocID="{06486C83-C10E-4E70-B9B5-A715E1DF909C}" presName="root" presStyleCnt="0">
        <dgm:presLayoutVars>
          <dgm:dir/>
          <dgm:resizeHandles val="exact"/>
        </dgm:presLayoutVars>
      </dgm:prSet>
      <dgm:spPr/>
    </dgm:pt>
    <dgm:pt modelId="{CA7B7D3F-9F02-4972-98A0-ADD69B85B993}" type="pres">
      <dgm:prSet presAssocID="{90184440-0233-473D-848A-BC485F4EDEBE}" presName="compNode" presStyleCnt="0"/>
      <dgm:spPr/>
    </dgm:pt>
    <dgm:pt modelId="{FAFB7E66-907E-49E1-B213-90617857E2B9}" type="pres">
      <dgm:prSet presAssocID="{90184440-0233-473D-848A-BC485F4EDEBE}" presName="iconBgRect" presStyleLbl="bgShp" presStyleIdx="0" presStyleCnt="5"/>
      <dgm:spPr/>
    </dgm:pt>
    <dgm:pt modelId="{ECBF5840-7FB7-4D70-A218-BC158B031529}" type="pres">
      <dgm:prSet presAssocID="{90184440-0233-473D-848A-BC485F4EDEB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llet"/>
        </a:ext>
      </dgm:extLst>
    </dgm:pt>
    <dgm:pt modelId="{6C42371A-8D39-4592-8611-FBCF3D9F85CA}" type="pres">
      <dgm:prSet presAssocID="{90184440-0233-473D-848A-BC485F4EDEBE}" presName="spaceRect" presStyleCnt="0"/>
      <dgm:spPr/>
    </dgm:pt>
    <dgm:pt modelId="{E0199ABE-1461-4E1B-B54F-303E16F16D1F}" type="pres">
      <dgm:prSet presAssocID="{90184440-0233-473D-848A-BC485F4EDEBE}" presName="textRect" presStyleLbl="revTx" presStyleIdx="0" presStyleCnt="5">
        <dgm:presLayoutVars>
          <dgm:chMax val="1"/>
          <dgm:chPref val="1"/>
        </dgm:presLayoutVars>
      </dgm:prSet>
      <dgm:spPr/>
    </dgm:pt>
    <dgm:pt modelId="{A89069F4-B55C-4A3C-9AB6-D0E772156788}" type="pres">
      <dgm:prSet presAssocID="{D6834D21-19F6-4773-81F5-E9748B34715C}" presName="sibTrans" presStyleCnt="0"/>
      <dgm:spPr/>
    </dgm:pt>
    <dgm:pt modelId="{2978D0C9-7752-4496-969D-EFEFB2236900}" type="pres">
      <dgm:prSet presAssocID="{6D67458A-0F13-485A-B1C8-109DD25214AD}" presName="compNode" presStyleCnt="0"/>
      <dgm:spPr/>
    </dgm:pt>
    <dgm:pt modelId="{A85E15C3-A683-47C7-8A87-BF86233F60BB}" type="pres">
      <dgm:prSet presAssocID="{6D67458A-0F13-485A-B1C8-109DD25214AD}" presName="iconBgRect" presStyleLbl="bgShp" presStyleIdx="1" presStyleCnt="5"/>
      <dgm:spPr/>
    </dgm:pt>
    <dgm:pt modelId="{7F86AA7E-891C-45B4-BBAC-E5B5445C2B71}" type="pres">
      <dgm:prSet presAssocID="{6D67458A-0F13-485A-B1C8-109DD25214AD}"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A4F311EA-A524-411B-ABA3-3AFAAA8D95D1}" type="pres">
      <dgm:prSet presAssocID="{6D67458A-0F13-485A-B1C8-109DD25214AD}" presName="spaceRect" presStyleCnt="0"/>
      <dgm:spPr/>
    </dgm:pt>
    <dgm:pt modelId="{5DD07EA7-2EA1-44FA-8DDC-6355A9F6A59E}" type="pres">
      <dgm:prSet presAssocID="{6D67458A-0F13-485A-B1C8-109DD25214AD}" presName="textRect" presStyleLbl="revTx" presStyleIdx="1" presStyleCnt="5">
        <dgm:presLayoutVars>
          <dgm:chMax val="1"/>
          <dgm:chPref val="1"/>
        </dgm:presLayoutVars>
      </dgm:prSet>
      <dgm:spPr/>
    </dgm:pt>
    <dgm:pt modelId="{52DF687A-DA0B-42FC-9A16-E6966D2E30B2}" type="pres">
      <dgm:prSet presAssocID="{1318BC82-7EC5-4A1E-AE78-03A8FBA38758}" presName="sibTrans" presStyleCnt="0"/>
      <dgm:spPr/>
    </dgm:pt>
    <dgm:pt modelId="{3719E0EB-35B8-4E81-808F-BECC5B9D76BB}" type="pres">
      <dgm:prSet presAssocID="{AEF7E6CA-579D-4E4C-9BC0-F45F783D9850}" presName="compNode" presStyleCnt="0"/>
      <dgm:spPr/>
    </dgm:pt>
    <dgm:pt modelId="{81772830-E994-4B58-AC1A-CDD78E8F0A4C}" type="pres">
      <dgm:prSet presAssocID="{AEF7E6CA-579D-4E4C-9BC0-F45F783D9850}" presName="iconBgRect" presStyleLbl="bgShp" presStyleIdx="2" presStyleCnt="5"/>
      <dgm:spPr/>
    </dgm:pt>
    <dgm:pt modelId="{514AEE7B-EC6E-469C-AA08-8DC4E0C90829}" type="pres">
      <dgm:prSet presAssocID="{AEF7E6CA-579D-4E4C-9BC0-F45F783D985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ilter"/>
        </a:ext>
      </dgm:extLst>
    </dgm:pt>
    <dgm:pt modelId="{83AC8D90-6945-4B12-81E4-3E6D39B0FD61}" type="pres">
      <dgm:prSet presAssocID="{AEF7E6CA-579D-4E4C-9BC0-F45F783D9850}" presName="spaceRect" presStyleCnt="0"/>
      <dgm:spPr/>
    </dgm:pt>
    <dgm:pt modelId="{BA3077D1-0262-4B36-BF06-B348229D0DD5}" type="pres">
      <dgm:prSet presAssocID="{AEF7E6CA-579D-4E4C-9BC0-F45F783D9850}" presName="textRect" presStyleLbl="revTx" presStyleIdx="2" presStyleCnt="5">
        <dgm:presLayoutVars>
          <dgm:chMax val="1"/>
          <dgm:chPref val="1"/>
        </dgm:presLayoutVars>
      </dgm:prSet>
      <dgm:spPr/>
    </dgm:pt>
    <dgm:pt modelId="{7CF1CB74-3C16-46C0-9A61-7E4E039A9CF7}" type="pres">
      <dgm:prSet presAssocID="{99E529FC-76EA-4818-ABFA-78E6375843CA}" presName="sibTrans" presStyleCnt="0"/>
      <dgm:spPr/>
    </dgm:pt>
    <dgm:pt modelId="{FB0155C3-FB2E-4597-867D-1E7A3A9FBB80}" type="pres">
      <dgm:prSet presAssocID="{A2F4F850-FD9D-454E-AB0E-7E947BF9E108}" presName="compNode" presStyleCnt="0"/>
      <dgm:spPr/>
    </dgm:pt>
    <dgm:pt modelId="{5FE6CADE-7D05-4CF2-B933-B1C4EA3BE52D}" type="pres">
      <dgm:prSet presAssocID="{A2F4F850-FD9D-454E-AB0E-7E947BF9E108}" presName="iconBgRect" presStyleLbl="bgShp" presStyleIdx="3" presStyleCnt="5"/>
      <dgm:spPr/>
    </dgm:pt>
    <dgm:pt modelId="{2EB12E74-E8EB-4D01-9E28-AF28C6DFCDFF}" type="pres">
      <dgm:prSet presAssocID="{A2F4F850-FD9D-454E-AB0E-7E947BF9E10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gnifying glass"/>
        </a:ext>
      </dgm:extLst>
    </dgm:pt>
    <dgm:pt modelId="{9A079BC1-A2EB-41B3-A654-D0CCF77FCCC6}" type="pres">
      <dgm:prSet presAssocID="{A2F4F850-FD9D-454E-AB0E-7E947BF9E108}" presName="spaceRect" presStyleCnt="0"/>
      <dgm:spPr/>
    </dgm:pt>
    <dgm:pt modelId="{6592EE53-0B6D-4585-8BA9-883E1FA7C4E1}" type="pres">
      <dgm:prSet presAssocID="{A2F4F850-FD9D-454E-AB0E-7E947BF9E108}" presName="textRect" presStyleLbl="revTx" presStyleIdx="3" presStyleCnt="5">
        <dgm:presLayoutVars>
          <dgm:chMax val="1"/>
          <dgm:chPref val="1"/>
        </dgm:presLayoutVars>
      </dgm:prSet>
      <dgm:spPr/>
    </dgm:pt>
    <dgm:pt modelId="{04A4B97F-4494-4503-987B-B8EAC04FE7A2}" type="pres">
      <dgm:prSet presAssocID="{E79F713C-DBDB-47EF-A4C4-330ED7CBFDAF}" presName="sibTrans" presStyleCnt="0"/>
      <dgm:spPr/>
    </dgm:pt>
    <dgm:pt modelId="{70969E2F-7800-4178-BB49-7E38B3B47753}" type="pres">
      <dgm:prSet presAssocID="{1B1C1040-0368-4871-AFD3-82F3ED855EA7}" presName="compNode" presStyleCnt="0"/>
      <dgm:spPr/>
    </dgm:pt>
    <dgm:pt modelId="{D5A68F3E-8E8B-4552-B67F-E08B0D619176}" type="pres">
      <dgm:prSet presAssocID="{1B1C1040-0368-4871-AFD3-82F3ED855EA7}" presName="iconBgRect" presStyleLbl="bgShp" presStyleIdx="4" presStyleCnt="5"/>
      <dgm:spPr/>
    </dgm:pt>
    <dgm:pt modelId="{DB9CB047-E43C-484A-9E7E-A969EC4C0401}" type="pres">
      <dgm:prSet presAssocID="{1B1C1040-0368-4871-AFD3-82F3ED855EA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Exclamation mark"/>
        </a:ext>
      </dgm:extLst>
    </dgm:pt>
    <dgm:pt modelId="{3C4E0A19-4AEF-4EF5-9376-B7C1581E5AC3}" type="pres">
      <dgm:prSet presAssocID="{1B1C1040-0368-4871-AFD3-82F3ED855EA7}" presName="spaceRect" presStyleCnt="0"/>
      <dgm:spPr/>
    </dgm:pt>
    <dgm:pt modelId="{FA239196-97B0-4257-B8C5-23712EA6305D}" type="pres">
      <dgm:prSet presAssocID="{1B1C1040-0368-4871-AFD3-82F3ED855EA7}" presName="textRect" presStyleLbl="revTx" presStyleIdx="4" presStyleCnt="5">
        <dgm:presLayoutVars>
          <dgm:chMax val="1"/>
          <dgm:chPref val="1"/>
        </dgm:presLayoutVars>
      </dgm:prSet>
      <dgm:spPr/>
    </dgm:pt>
  </dgm:ptLst>
  <dgm:cxnLst>
    <dgm:cxn modelId="{00214A7F-A92F-4405-8B3E-845570E55D8D}" srcId="{06486C83-C10E-4E70-B9B5-A715E1DF909C}" destId="{90184440-0233-473D-848A-BC485F4EDEBE}" srcOrd="0" destOrd="0" parTransId="{C4C8B0F8-A9FB-4815-B170-F6BAE134E1FD}" sibTransId="{D6834D21-19F6-4773-81F5-E9748B34715C}"/>
    <dgm:cxn modelId="{9C319787-AEBD-485C-9FEA-D02AE6586620}" srcId="{06486C83-C10E-4E70-B9B5-A715E1DF909C}" destId="{6D67458A-0F13-485A-B1C8-109DD25214AD}" srcOrd="1" destOrd="0" parTransId="{9B634A80-726E-4141-BA0C-9D2CC9073DEE}" sibTransId="{1318BC82-7EC5-4A1E-AE78-03A8FBA38758}"/>
    <dgm:cxn modelId="{F1E1AD98-D3C9-4025-8C98-2D3210625674}" srcId="{06486C83-C10E-4E70-B9B5-A715E1DF909C}" destId="{AEF7E6CA-579D-4E4C-9BC0-F45F783D9850}" srcOrd="2" destOrd="0" parTransId="{5B419BB0-925A-4C05-9071-310A81812772}" sibTransId="{99E529FC-76EA-4818-ABFA-78E6375843CA}"/>
    <dgm:cxn modelId="{573E20AD-FB3C-4FF2-9298-AFC2FB2F5169}" type="presOf" srcId="{90184440-0233-473D-848A-BC485F4EDEBE}" destId="{E0199ABE-1461-4E1B-B54F-303E16F16D1F}" srcOrd="0" destOrd="0" presId="urn:microsoft.com/office/officeart/2018/5/layout/IconCircleLabelList"/>
    <dgm:cxn modelId="{DEB214C7-FF41-440D-985D-217050653449}" type="presOf" srcId="{1B1C1040-0368-4871-AFD3-82F3ED855EA7}" destId="{FA239196-97B0-4257-B8C5-23712EA6305D}" srcOrd="0" destOrd="0" presId="urn:microsoft.com/office/officeart/2018/5/layout/IconCircleLabelList"/>
    <dgm:cxn modelId="{8AFC96CC-6C0A-49E6-B21D-FA70112110B1}" type="presOf" srcId="{06486C83-C10E-4E70-B9B5-A715E1DF909C}" destId="{88727DDB-E605-45B4-AAE6-B1426BDD49CA}" srcOrd="0" destOrd="0" presId="urn:microsoft.com/office/officeart/2018/5/layout/IconCircleLabelList"/>
    <dgm:cxn modelId="{207951D2-F878-4305-AA43-3BF185C5A020}" type="presOf" srcId="{AEF7E6CA-579D-4E4C-9BC0-F45F783D9850}" destId="{BA3077D1-0262-4B36-BF06-B348229D0DD5}" srcOrd="0" destOrd="0" presId="urn:microsoft.com/office/officeart/2018/5/layout/IconCircleLabelList"/>
    <dgm:cxn modelId="{C0DAE8D2-7B84-4133-8773-B4ECABD292D3}" type="presOf" srcId="{A2F4F850-FD9D-454E-AB0E-7E947BF9E108}" destId="{6592EE53-0B6D-4585-8BA9-883E1FA7C4E1}" srcOrd="0" destOrd="0" presId="urn:microsoft.com/office/officeart/2018/5/layout/IconCircleLabelList"/>
    <dgm:cxn modelId="{BC8816D7-55F9-493C-871A-B31B9ED6F1D3}" type="presOf" srcId="{6D67458A-0F13-485A-B1C8-109DD25214AD}" destId="{5DD07EA7-2EA1-44FA-8DDC-6355A9F6A59E}" srcOrd="0" destOrd="0" presId="urn:microsoft.com/office/officeart/2018/5/layout/IconCircleLabelList"/>
    <dgm:cxn modelId="{2ECE7ED8-C7ED-44B2-BD14-C70C1DD38D3C}" srcId="{06486C83-C10E-4E70-B9B5-A715E1DF909C}" destId="{1B1C1040-0368-4871-AFD3-82F3ED855EA7}" srcOrd="4" destOrd="0" parTransId="{2223C1BC-A919-47D4-89EA-9537F3B96E2A}" sibTransId="{15A09103-BB5B-4D18-B105-9511FA7399E2}"/>
    <dgm:cxn modelId="{2A2D5EE7-8F9F-45EE-84C9-11335D756CAB}" srcId="{06486C83-C10E-4E70-B9B5-A715E1DF909C}" destId="{A2F4F850-FD9D-454E-AB0E-7E947BF9E108}" srcOrd="3" destOrd="0" parTransId="{6793AF61-5207-4921-8941-3B68DB822E9C}" sibTransId="{E79F713C-DBDB-47EF-A4C4-330ED7CBFDAF}"/>
    <dgm:cxn modelId="{39C82E67-ADD1-4946-B168-9B271356169D}" type="presParOf" srcId="{88727DDB-E605-45B4-AAE6-B1426BDD49CA}" destId="{CA7B7D3F-9F02-4972-98A0-ADD69B85B993}" srcOrd="0" destOrd="0" presId="urn:microsoft.com/office/officeart/2018/5/layout/IconCircleLabelList"/>
    <dgm:cxn modelId="{A619268E-4463-4ECC-B52B-7A6B1238D29A}" type="presParOf" srcId="{CA7B7D3F-9F02-4972-98A0-ADD69B85B993}" destId="{FAFB7E66-907E-49E1-B213-90617857E2B9}" srcOrd="0" destOrd="0" presId="urn:microsoft.com/office/officeart/2018/5/layout/IconCircleLabelList"/>
    <dgm:cxn modelId="{A0A21568-1E89-4FAE-9873-9B39737F545F}" type="presParOf" srcId="{CA7B7D3F-9F02-4972-98A0-ADD69B85B993}" destId="{ECBF5840-7FB7-4D70-A218-BC158B031529}" srcOrd="1" destOrd="0" presId="urn:microsoft.com/office/officeart/2018/5/layout/IconCircleLabelList"/>
    <dgm:cxn modelId="{2542542A-ED4B-4A5F-A10D-7D0594CA5D9D}" type="presParOf" srcId="{CA7B7D3F-9F02-4972-98A0-ADD69B85B993}" destId="{6C42371A-8D39-4592-8611-FBCF3D9F85CA}" srcOrd="2" destOrd="0" presId="urn:microsoft.com/office/officeart/2018/5/layout/IconCircleLabelList"/>
    <dgm:cxn modelId="{B0AF3931-7A8D-4B6F-9A26-3BED54D1B2D5}" type="presParOf" srcId="{CA7B7D3F-9F02-4972-98A0-ADD69B85B993}" destId="{E0199ABE-1461-4E1B-B54F-303E16F16D1F}" srcOrd="3" destOrd="0" presId="urn:microsoft.com/office/officeart/2018/5/layout/IconCircleLabelList"/>
    <dgm:cxn modelId="{455D3D28-D675-4437-9225-0C0672B7F9D9}" type="presParOf" srcId="{88727DDB-E605-45B4-AAE6-B1426BDD49CA}" destId="{A89069F4-B55C-4A3C-9AB6-D0E772156788}" srcOrd="1" destOrd="0" presId="urn:microsoft.com/office/officeart/2018/5/layout/IconCircleLabelList"/>
    <dgm:cxn modelId="{76F1922D-11C9-4D74-ADA4-FF151D7D2DA0}" type="presParOf" srcId="{88727DDB-E605-45B4-AAE6-B1426BDD49CA}" destId="{2978D0C9-7752-4496-969D-EFEFB2236900}" srcOrd="2" destOrd="0" presId="urn:microsoft.com/office/officeart/2018/5/layout/IconCircleLabelList"/>
    <dgm:cxn modelId="{1CF8B2C9-7B8D-4B7C-A232-0E95DD1455C7}" type="presParOf" srcId="{2978D0C9-7752-4496-969D-EFEFB2236900}" destId="{A85E15C3-A683-47C7-8A87-BF86233F60BB}" srcOrd="0" destOrd="0" presId="urn:microsoft.com/office/officeart/2018/5/layout/IconCircleLabelList"/>
    <dgm:cxn modelId="{9060BF9B-E4F2-40B9-91EA-6AE60FB6F9B4}" type="presParOf" srcId="{2978D0C9-7752-4496-969D-EFEFB2236900}" destId="{7F86AA7E-891C-45B4-BBAC-E5B5445C2B71}" srcOrd="1" destOrd="0" presId="urn:microsoft.com/office/officeart/2018/5/layout/IconCircleLabelList"/>
    <dgm:cxn modelId="{E5101A48-6D11-421A-A0EE-A98C99F4D013}" type="presParOf" srcId="{2978D0C9-7752-4496-969D-EFEFB2236900}" destId="{A4F311EA-A524-411B-ABA3-3AFAAA8D95D1}" srcOrd="2" destOrd="0" presId="urn:microsoft.com/office/officeart/2018/5/layout/IconCircleLabelList"/>
    <dgm:cxn modelId="{CD10CCA5-828D-4C19-8B0F-A93347E66001}" type="presParOf" srcId="{2978D0C9-7752-4496-969D-EFEFB2236900}" destId="{5DD07EA7-2EA1-44FA-8DDC-6355A9F6A59E}" srcOrd="3" destOrd="0" presId="urn:microsoft.com/office/officeart/2018/5/layout/IconCircleLabelList"/>
    <dgm:cxn modelId="{92A76CFA-AF41-4353-A51B-0EF5490589CF}" type="presParOf" srcId="{88727DDB-E605-45B4-AAE6-B1426BDD49CA}" destId="{52DF687A-DA0B-42FC-9A16-E6966D2E30B2}" srcOrd="3" destOrd="0" presId="urn:microsoft.com/office/officeart/2018/5/layout/IconCircleLabelList"/>
    <dgm:cxn modelId="{4D244338-7F1A-495C-B425-0F02037C5C97}" type="presParOf" srcId="{88727DDB-E605-45B4-AAE6-B1426BDD49CA}" destId="{3719E0EB-35B8-4E81-808F-BECC5B9D76BB}" srcOrd="4" destOrd="0" presId="urn:microsoft.com/office/officeart/2018/5/layout/IconCircleLabelList"/>
    <dgm:cxn modelId="{BD628E89-6198-45E4-B43F-C5712003F125}" type="presParOf" srcId="{3719E0EB-35B8-4E81-808F-BECC5B9D76BB}" destId="{81772830-E994-4B58-AC1A-CDD78E8F0A4C}" srcOrd="0" destOrd="0" presId="urn:microsoft.com/office/officeart/2018/5/layout/IconCircleLabelList"/>
    <dgm:cxn modelId="{28341CFA-9221-469E-AD39-5BEB7BF3A107}" type="presParOf" srcId="{3719E0EB-35B8-4E81-808F-BECC5B9D76BB}" destId="{514AEE7B-EC6E-469C-AA08-8DC4E0C90829}" srcOrd="1" destOrd="0" presId="urn:microsoft.com/office/officeart/2018/5/layout/IconCircleLabelList"/>
    <dgm:cxn modelId="{99B78DF7-5EA0-43BE-88DD-E5AD6535B58C}" type="presParOf" srcId="{3719E0EB-35B8-4E81-808F-BECC5B9D76BB}" destId="{83AC8D90-6945-4B12-81E4-3E6D39B0FD61}" srcOrd="2" destOrd="0" presId="urn:microsoft.com/office/officeart/2018/5/layout/IconCircleLabelList"/>
    <dgm:cxn modelId="{3DD2FE49-D869-4AEE-B102-B918B60C0B09}" type="presParOf" srcId="{3719E0EB-35B8-4E81-808F-BECC5B9D76BB}" destId="{BA3077D1-0262-4B36-BF06-B348229D0DD5}" srcOrd="3" destOrd="0" presId="urn:microsoft.com/office/officeart/2018/5/layout/IconCircleLabelList"/>
    <dgm:cxn modelId="{CDF818E9-C4A4-4242-AF6A-896F11BA56B5}" type="presParOf" srcId="{88727DDB-E605-45B4-AAE6-B1426BDD49CA}" destId="{7CF1CB74-3C16-46C0-9A61-7E4E039A9CF7}" srcOrd="5" destOrd="0" presId="urn:microsoft.com/office/officeart/2018/5/layout/IconCircleLabelList"/>
    <dgm:cxn modelId="{87E96B1F-2ACA-4AE2-B978-CB5C09AEDB12}" type="presParOf" srcId="{88727DDB-E605-45B4-AAE6-B1426BDD49CA}" destId="{FB0155C3-FB2E-4597-867D-1E7A3A9FBB80}" srcOrd="6" destOrd="0" presId="urn:microsoft.com/office/officeart/2018/5/layout/IconCircleLabelList"/>
    <dgm:cxn modelId="{F11E2F5B-44D2-4084-9DFF-4D7E50460498}" type="presParOf" srcId="{FB0155C3-FB2E-4597-867D-1E7A3A9FBB80}" destId="{5FE6CADE-7D05-4CF2-B933-B1C4EA3BE52D}" srcOrd="0" destOrd="0" presId="urn:microsoft.com/office/officeart/2018/5/layout/IconCircleLabelList"/>
    <dgm:cxn modelId="{A71DD1D7-A0B1-4BCE-BB20-F2AFBC9F911F}" type="presParOf" srcId="{FB0155C3-FB2E-4597-867D-1E7A3A9FBB80}" destId="{2EB12E74-E8EB-4D01-9E28-AF28C6DFCDFF}" srcOrd="1" destOrd="0" presId="urn:microsoft.com/office/officeart/2018/5/layout/IconCircleLabelList"/>
    <dgm:cxn modelId="{5FF41FE0-E798-4B9A-92A6-5D9007C73668}" type="presParOf" srcId="{FB0155C3-FB2E-4597-867D-1E7A3A9FBB80}" destId="{9A079BC1-A2EB-41B3-A654-D0CCF77FCCC6}" srcOrd="2" destOrd="0" presId="urn:microsoft.com/office/officeart/2018/5/layout/IconCircleLabelList"/>
    <dgm:cxn modelId="{4F539948-848D-4F21-B364-F0B34DCCDD39}" type="presParOf" srcId="{FB0155C3-FB2E-4597-867D-1E7A3A9FBB80}" destId="{6592EE53-0B6D-4585-8BA9-883E1FA7C4E1}" srcOrd="3" destOrd="0" presId="urn:microsoft.com/office/officeart/2018/5/layout/IconCircleLabelList"/>
    <dgm:cxn modelId="{8D8B4D02-7B16-4574-8CA9-F764950648F3}" type="presParOf" srcId="{88727DDB-E605-45B4-AAE6-B1426BDD49CA}" destId="{04A4B97F-4494-4503-987B-B8EAC04FE7A2}" srcOrd="7" destOrd="0" presId="urn:microsoft.com/office/officeart/2018/5/layout/IconCircleLabelList"/>
    <dgm:cxn modelId="{FD48A88D-EB86-45D6-8C28-6ADD81022628}" type="presParOf" srcId="{88727DDB-E605-45B4-AAE6-B1426BDD49CA}" destId="{70969E2F-7800-4178-BB49-7E38B3B47753}" srcOrd="8" destOrd="0" presId="urn:microsoft.com/office/officeart/2018/5/layout/IconCircleLabelList"/>
    <dgm:cxn modelId="{B850B153-D426-418A-8DFF-7FAA9AAD4206}" type="presParOf" srcId="{70969E2F-7800-4178-BB49-7E38B3B47753}" destId="{D5A68F3E-8E8B-4552-B67F-E08B0D619176}" srcOrd="0" destOrd="0" presId="urn:microsoft.com/office/officeart/2018/5/layout/IconCircleLabelList"/>
    <dgm:cxn modelId="{7B9640FD-62E6-4663-BFF3-4AF0DD9B6B79}" type="presParOf" srcId="{70969E2F-7800-4178-BB49-7E38B3B47753}" destId="{DB9CB047-E43C-484A-9E7E-A969EC4C0401}" srcOrd="1" destOrd="0" presId="urn:microsoft.com/office/officeart/2018/5/layout/IconCircleLabelList"/>
    <dgm:cxn modelId="{22895DE5-1993-4CC8-B456-6A78FB9BADF3}" type="presParOf" srcId="{70969E2F-7800-4178-BB49-7E38B3B47753}" destId="{3C4E0A19-4AEF-4EF5-9376-B7C1581E5AC3}" srcOrd="2" destOrd="0" presId="urn:microsoft.com/office/officeart/2018/5/layout/IconCircleLabelList"/>
    <dgm:cxn modelId="{D2FA56D9-AF0D-4364-9E44-AAC51C9402E8}" type="presParOf" srcId="{70969E2F-7800-4178-BB49-7E38B3B47753}" destId="{FA239196-97B0-4257-B8C5-23712EA6305D}"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FB7E66-907E-49E1-B213-90617857E2B9}">
      <dsp:nvSpPr>
        <dsp:cNvPr id="0" name=""/>
        <dsp:cNvSpPr/>
      </dsp:nvSpPr>
      <dsp:spPr>
        <a:xfrm>
          <a:off x="878606" y="2172"/>
          <a:ext cx="1082988" cy="108298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BF5840-7FB7-4D70-A218-BC158B031529}">
      <dsp:nvSpPr>
        <dsp:cNvPr id="0" name=""/>
        <dsp:cNvSpPr/>
      </dsp:nvSpPr>
      <dsp:spPr>
        <a:xfrm>
          <a:off x="1109407" y="232973"/>
          <a:ext cx="621386" cy="6213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0199ABE-1461-4E1B-B54F-303E16F16D1F}">
      <dsp:nvSpPr>
        <dsp:cNvPr id="0" name=""/>
        <dsp:cNvSpPr/>
      </dsp:nvSpPr>
      <dsp:spPr>
        <a:xfrm>
          <a:off x="532405" y="1422485"/>
          <a:ext cx="1775390" cy="71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a:t>Collect </a:t>
          </a:r>
        </a:p>
      </dsp:txBody>
      <dsp:txXfrm>
        <a:off x="532405" y="1422485"/>
        <a:ext cx="1775390" cy="710156"/>
      </dsp:txXfrm>
    </dsp:sp>
    <dsp:sp modelId="{A85E15C3-A683-47C7-8A87-BF86233F60BB}">
      <dsp:nvSpPr>
        <dsp:cNvPr id="0" name=""/>
        <dsp:cNvSpPr/>
      </dsp:nvSpPr>
      <dsp:spPr>
        <a:xfrm>
          <a:off x="2964690" y="2172"/>
          <a:ext cx="1082988" cy="108298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86AA7E-891C-45B4-BBAC-E5B5445C2B71}">
      <dsp:nvSpPr>
        <dsp:cNvPr id="0" name=""/>
        <dsp:cNvSpPr/>
      </dsp:nvSpPr>
      <dsp:spPr>
        <a:xfrm>
          <a:off x="3195491" y="232973"/>
          <a:ext cx="621386" cy="6213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DD07EA7-2EA1-44FA-8DDC-6355A9F6A59E}">
      <dsp:nvSpPr>
        <dsp:cNvPr id="0" name=""/>
        <dsp:cNvSpPr/>
      </dsp:nvSpPr>
      <dsp:spPr>
        <a:xfrm>
          <a:off x="2618489" y="1422485"/>
          <a:ext cx="1775390" cy="71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a:t>Clarify</a:t>
          </a:r>
        </a:p>
      </dsp:txBody>
      <dsp:txXfrm>
        <a:off x="2618489" y="1422485"/>
        <a:ext cx="1775390" cy="710156"/>
      </dsp:txXfrm>
    </dsp:sp>
    <dsp:sp modelId="{81772830-E994-4B58-AC1A-CDD78E8F0A4C}">
      <dsp:nvSpPr>
        <dsp:cNvPr id="0" name=""/>
        <dsp:cNvSpPr/>
      </dsp:nvSpPr>
      <dsp:spPr>
        <a:xfrm>
          <a:off x="5050774" y="2172"/>
          <a:ext cx="1082988" cy="108298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4AEE7B-EC6E-469C-AA08-8DC4E0C90829}">
      <dsp:nvSpPr>
        <dsp:cNvPr id="0" name=""/>
        <dsp:cNvSpPr/>
      </dsp:nvSpPr>
      <dsp:spPr>
        <a:xfrm>
          <a:off x="5281575" y="232973"/>
          <a:ext cx="621386" cy="6213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A3077D1-0262-4B36-BF06-B348229D0DD5}">
      <dsp:nvSpPr>
        <dsp:cNvPr id="0" name=""/>
        <dsp:cNvSpPr/>
      </dsp:nvSpPr>
      <dsp:spPr>
        <a:xfrm>
          <a:off x="4704573" y="1422485"/>
          <a:ext cx="1775390" cy="71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a:t>Organize</a:t>
          </a:r>
        </a:p>
      </dsp:txBody>
      <dsp:txXfrm>
        <a:off x="4704573" y="1422485"/>
        <a:ext cx="1775390" cy="710156"/>
      </dsp:txXfrm>
    </dsp:sp>
    <dsp:sp modelId="{5FE6CADE-7D05-4CF2-B933-B1C4EA3BE52D}">
      <dsp:nvSpPr>
        <dsp:cNvPr id="0" name=""/>
        <dsp:cNvSpPr/>
      </dsp:nvSpPr>
      <dsp:spPr>
        <a:xfrm>
          <a:off x="1921648" y="2576489"/>
          <a:ext cx="1082988" cy="1082988"/>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B12E74-E8EB-4D01-9E28-AF28C6DFCDFF}">
      <dsp:nvSpPr>
        <dsp:cNvPr id="0" name=""/>
        <dsp:cNvSpPr/>
      </dsp:nvSpPr>
      <dsp:spPr>
        <a:xfrm>
          <a:off x="2152449" y="2807290"/>
          <a:ext cx="621386" cy="62138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592EE53-0B6D-4585-8BA9-883E1FA7C4E1}">
      <dsp:nvSpPr>
        <dsp:cNvPr id="0" name=""/>
        <dsp:cNvSpPr/>
      </dsp:nvSpPr>
      <dsp:spPr>
        <a:xfrm>
          <a:off x="1575447" y="3996801"/>
          <a:ext cx="1775390" cy="71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a:t>Review</a:t>
          </a:r>
        </a:p>
      </dsp:txBody>
      <dsp:txXfrm>
        <a:off x="1575447" y="3996801"/>
        <a:ext cx="1775390" cy="710156"/>
      </dsp:txXfrm>
    </dsp:sp>
    <dsp:sp modelId="{D5A68F3E-8E8B-4552-B67F-E08B0D619176}">
      <dsp:nvSpPr>
        <dsp:cNvPr id="0" name=""/>
        <dsp:cNvSpPr/>
      </dsp:nvSpPr>
      <dsp:spPr>
        <a:xfrm>
          <a:off x="4007732" y="2576489"/>
          <a:ext cx="1082988" cy="1082988"/>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9CB047-E43C-484A-9E7E-A969EC4C0401}">
      <dsp:nvSpPr>
        <dsp:cNvPr id="0" name=""/>
        <dsp:cNvSpPr/>
      </dsp:nvSpPr>
      <dsp:spPr>
        <a:xfrm>
          <a:off x="4238533" y="2807290"/>
          <a:ext cx="621386" cy="62138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A239196-97B0-4257-B8C5-23712EA6305D}">
      <dsp:nvSpPr>
        <dsp:cNvPr id="0" name=""/>
        <dsp:cNvSpPr/>
      </dsp:nvSpPr>
      <dsp:spPr>
        <a:xfrm>
          <a:off x="3661531" y="3996801"/>
          <a:ext cx="1775390" cy="71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a:t>Do</a:t>
          </a:r>
        </a:p>
      </dsp:txBody>
      <dsp:txXfrm>
        <a:off x="3661531" y="3996801"/>
        <a:ext cx="1775390" cy="710156"/>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F94F47-6A25-47B2-9AE7-B552C91597E4}" type="datetimeFigureOut">
              <a:rPr lang="en-US" smtClean="0"/>
              <a:t>11/4/2019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BC4A9D-364A-4E02-82B2-A7D4E71AD1CB}" type="slidenum">
              <a:rPr lang="en-US" smtClean="0"/>
              <a:t>‹#›</a:t>
            </a:fld>
            <a:endParaRPr lang="en-US"/>
          </a:p>
        </p:txBody>
      </p:sp>
    </p:spTree>
    <p:extLst>
      <p:ext uri="{BB962C8B-B14F-4D97-AF65-F5344CB8AC3E}">
        <p14:creationId xmlns:p14="http://schemas.microsoft.com/office/powerpoint/2010/main" val="68483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bwMode="auto">
          <a:xfrm>
            <a:off x="382588" y="685800"/>
            <a:ext cx="6097587"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p:cNvSpPr>
            <a:spLocks noGrp="1" noChangeArrowheads="1"/>
          </p:cNvSpPr>
          <p:nvPr>
            <p:ph type="body" idx="1"/>
          </p:nvPr>
        </p:nvSpPr>
        <p:spPr bwMode="auto">
          <a:xfrm>
            <a:off x="684547" y="4345680"/>
            <a:ext cx="5488906" cy="41114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It now involves </a:t>
            </a:r>
            <a:r>
              <a:rPr lang="en-US" dirty="0" err="1"/>
              <a:t>eDocs</a:t>
            </a:r>
            <a:r>
              <a:rPr lang="en-US" dirty="0"/>
              <a:t>.  Just to clarify, an </a:t>
            </a:r>
            <a:r>
              <a:rPr lang="en-US" dirty="0" err="1"/>
              <a:t>eDoc</a:t>
            </a:r>
            <a:r>
              <a:rPr lang="en-US" dirty="0"/>
              <a:t> is not just a PDF or a TIFF image.  Those are scanned images.  It is sort of like the difference between analog and digital.  A PDF or a TIFF won’t have the metadata or other electronically created information that native documents that are in a computer may have.</a:t>
            </a:r>
          </a:p>
          <a:p>
            <a:pPr eaLnBrk="1" hangingPunct="1">
              <a:spcBef>
                <a:spcPct val="0"/>
              </a:spcBef>
            </a:pP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3"/>
          <p:cNvSpPr>
            <a:spLocks noGrp="1" noChangeArrowheads="1"/>
          </p:cNvSpPr>
          <p:nvPr>
            <p:ph type="hdr" sz="quarter"/>
          </p:nvPr>
        </p:nvSpPr>
        <p:spPr>
          <a:noFill/>
        </p:spPr>
        <p:txBody>
          <a:bodyPr/>
          <a:lstStyle/>
          <a:p>
            <a:r>
              <a:rPr lang="en-US">
                <a:solidFill>
                  <a:prstClr val="black"/>
                </a:solidFill>
              </a:rPr>
              <a:t>Microsoft </a:t>
            </a:r>
            <a:r>
              <a:rPr lang="en-US" b="1">
                <a:solidFill>
                  <a:prstClr val="black"/>
                </a:solidFill>
              </a:rPr>
              <a:t>Engineering Excellence</a:t>
            </a:r>
            <a:endParaRPr lang="en-US">
              <a:solidFill>
                <a:prstClr val="black"/>
              </a:solidFill>
            </a:endParaRPr>
          </a:p>
        </p:txBody>
      </p:sp>
      <p:sp>
        <p:nvSpPr>
          <p:cNvPr id="46083" name="Rectangle 25"/>
          <p:cNvSpPr>
            <a:spLocks noGrp="1" noChangeArrowheads="1"/>
          </p:cNvSpPr>
          <p:nvPr>
            <p:ph type="ftr" sz="quarter" idx="4"/>
          </p:nvPr>
        </p:nvSpPr>
        <p:spPr>
          <a:noFill/>
        </p:spPr>
        <p:txBody>
          <a:bodyPr/>
          <a:lstStyle/>
          <a:p>
            <a:r>
              <a:rPr lang="en-US">
                <a:solidFill>
                  <a:prstClr val="black"/>
                </a:solidFill>
              </a:rPr>
              <a:t>Microsoft Confidential</a:t>
            </a:r>
          </a:p>
        </p:txBody>
      </p:sp>
      <p:sp>
        <p:nvSpPr>
          <p:cNvPr id="46084" name="Rectangle 26"/>
          <p:cNvSpPr>
            <a:spLocks noGrp="1" noChangeArrowheads="1"/>
          </p:cNvSpPr>
          <p:nvPr>
            <p:ph type="sldNum" sz="quarter" idx="5"/>
          </p:nvPr>
        </p:nvSpPr>
        <p:spPr>
          <a:noFill/>
        </p:spPr>
        <p:txBody>
          <a:bodyPr/>
          <a:lstStyle/>
          <a:p>
            <a:fld id="{F2C51ECC-86A3-4073-ADEB-F5E3C216F85C}" type="slidenum">
              <a:rPr lang="en-US" smtClean="0">
                <a:solidFill>
                  <a:prstClr val="black"/>
                </a:solidFill>
              </a:rPr>
              <a:pPr/>
              <a:t>15</a:t>
            </a:fld>
            <a:endParaRPr lang="en-US">
              <a:solidFill>
                <a:prstClr val="black"/>
              </a:solidFill>
            </a:endParaRPr>
          </a:p>
        </p:txBody>
      </p:sp>
      <p:sp>
        <p:nvSpPr>
          <p:cNvPr id="46085" name="Rectangle 2"/>
          <p:cNvSpPr>
            <a:spLocks noGrp="1" noRot="1" noChangeAspect="1" noChangeArrowheads="1" noTextEdit="1"/>
          </p:cNvSpPr>
          <p:nvPr>
            <p:ph type="sldImg"/>
          </p:nvPr>
        </p:nvSpPr>
        <p:spPr>
          <a:xfrm>
            <a:off x="381000" y="450850"/>
            <a:ext cx="6096000" cy="3429000"/>
          </a:xfrm>
          <a:ln/>
        </p:spPr>
      </p:sp>
      <p:sp>
        <p:nvSpPr>
          <p:cNvPr id="46086" name="Rectangle 3"/>
          <p:cNvSpPr>
            <a:spLocks noGrp="1" noChangeArrowheads="1"/>
          </p:cNvSpPr>
          <p:nvPr>
            <p:ph type="body" idx="1"/>
          </p:nvPr>
        </p:nvSpPr>
        <p:spPr>
          <a:xfrm>
            <a:off x="307492" y="4130103"/>
            <a:ext cx="6261652" cy="4593861"/>
          </a:xfrm>
          <a:noFill/>
          <a:ln/>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t>Who made them?</a:t>
            </a:r>
          </a:p>
          <a:p>
            <a:pPr lvl="1" eaLnBrk="1" hangingPunct="1"/>
            <a:r>
              <a:rPr lang="en-US" dirty="0"/>
              <a:t>Joint Electronic Technology Working Group (JETWG)</a:t>
            </a:r>
          </a:p>
          <a:p>
            <a:pPr lvl="1" eaLnBrk="1" hangingPunct="1"/>
            <a:r>
              <a:rPr lang="en-US" dirty="0"/>
              <a:t>Consists of representatives from:</a:t>
            </a:r>
          </a:p>
          <a:p>
            <a:pPr lvl="2" eaLnBrk="1" hangingPunct="1"/>
            <a:r>
              <a:rPr lang="en-US" sz="2800" dirty="0"/>
              <a:t>Department of Justice</a:t>
            </a:r>
          </a:p>
          <a:p>
            <a:pPr lvl="2" eaLnBrk="1" hangingPunct="1"/>
            <a:r>
              <a:rPr lang="en-US" sz="2800" dirty="0"/>
              <a:t>Federal Defender Organizations</a:t>
            </a:r>
          </a:p>
          <a:p>
            <a:pPr lvl="2" eaLnBrk="1" hangingPunct="1"/>
            <a:r>
              <a:rPr lang="en-US" sz="2800" dirty="0"/>
              <a:t>Criminal Justice Act Attorneys</a:t>
            </a:r>
          </a:p>
          <a:p>
            <a:pPr lvl="2" eaLnBrk="1" hangingPunct="1"/>
            <a:r>
              <a:rPr lang="en-US" sz="2800" dirty="0"/>
              <a:t>Office of Defender Services</a:t>
            </a:r>
          </a:p>
          <a:p>
            <a:endParaRPr lang="en-US" dirty="0"/>
          </a:p>
        </p:txBody>
      </p:sp>
      <p:sp>
        <p:nvSpPr>
          <p:cNvPr id="4" name="Slide Number Placeholder 3"/>
          <p:cNvSpPr>
            <a:spLocks noGrp="1"/>
          </p:cNvSpPr>
          <p:nvPr>
            <p:ph type="sldNum" sz="quarter" idx="5"/>
          </p:nvPr>
        </p:nvSpPr>
        <p:spPr/>
        <p:txBody>
          <a:bodyPr/>
          <a:lstStyle/>
          <a:p>
            <a:pPr>
              <a:defRPr/>
            </a:pPr>
            <a:fld id="{92D60D2B-D77E-46E7-B3E8-80CEDDAE6063}" type="slidenum">
              <a:rPr lang="en-US" smtClean="0">
                <a:solidFill>
                  <a:prstClr val="black"/>
                </a:solidFill>
              </a:rPr>
              <a:pPr>
                <a:defRPr/>
              </a:pPr>
              <a:t>24</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95FF4A-5D57-4745-A01B-DD9CF96594C9}"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675512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11/4/2019</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17689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20884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11/4/2019</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092551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Background Only">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058" y="0"/>
            <a:ext cx="12133943" cy="6879771"/>
          </a:xfrm>
          <a:prstGeom prst="rect">
            <a:avLst/>
          </a:prstGeom>
        </p:spPr>
      </p:pic>
      <p:sp>
        <p:nvSpPr>
          <p:cNvPr id="3" name="Date Placeholder 3"/>
          <p:cNvSpPr>
            <a:spLocks noGrp="1"/>
          </p:cNvSpPr>
          <p:nvPr>
            <p:ph type="dt" sz="half" idx="10"/>
          </p:nvPr>
        </p:nvSpPr>
        <p:spPr>
          <a:xfrm>
            <a:off x="1016000" y="6356351"/>
            <a:ext cx="2844800" cy="365125"/>
          </a:xfrm>
        </p:spPr>
        <p:txBody>
          <a:bodyPr/>
          <a:lstStyle/>
          <a:p>
            <a:fld id="{757B281C-5159-4971-8228-52B9A72E9ED2}" type="datetimeFigureOut">
              <a:rPr lang="en-US" smtClean="0">
                <a:solidFill>
                  <a:prstClr val="black">
                    <a:tint val="75000"/>
                  </a:prstClr>
                </a:solidFill>
              </a:rPr>
              <a:pPr/>
              <a:t>11/4/2019</a:t>
            </a:fld>
            <a:endParaRPr lang="en-US" dirty="0">
              <a:solidFill>
                <a:prstClr val="black">
                  <a:tint val="75000"/>
                </a:prstClr>
              </a:solidFill>
            </a:endParaRPr>
          </a:p>
        </p:txBody>
      </p:sp>
      <p:sp>
        <p:nvSpPr>
          <p:cNvPr id="4" name="Footer Placeholder 4"/>
          <p:cNvSpPr>
            <a:spLocks noGrp="1"/>
          </p:cNvSpPr>
          <p:nvPr>
            <p:ph type="ftr" sz="quarter" idx="11"/>
          </p:nvPr>
        </p:nvSpPr>
        <p:spPr>
          <a:xfrm>
            <a:off x="4470400" y="6356351"/>
            <a:ext cx="3860800" cy="365125"/>
          </a:xfrm>
        </p:spPr>
        <p:txBody>
          <a:bodyPr/>
          <a:lstStyle/>
          <a:p>
            <a:endParaRPr lang="en-US" dirty="0">
              <a:solidFill>
                <a:prstClr val="black">
                  <a:tint val="75000"/>
                </a:prstClr>
              </a:solidFill>
            </a:endParaRPr>
          </a:p>
        </p:txBody>
      </p:sp>
      <p:sp>
        <p:nvSpPr>
          <p:cNvPr id="5" name="Slide Number Placeholder 5"/>
          <p:cNvSpPr>
            <a:spLocks noGrp="1"/>
          </p:cNvSpPr>
          <p:nvPr>
            <p:ph type="sldNum" sz="quarter" idx="12"/>
          </p:nvPr>
        </p:nvSpPr>
        <p:spPr>
          <a:xfrm>
            <a:off x="8940800" y="6356351"/>
            <a:ext cx="2844800" cy="365125"/>
          </a:xfrm>
        </p:spPr>
        <p:txBody>
          <a:bodyPr/>
          <a:lstStyle/>
          <a:p>
            <a:fld id="{33D6E5A2-EC83-451F-A719-9AC1370DD5C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0977009"/>
      </p:ext>
    </p:extLst>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11/4/2019</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03124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11/4/2019</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05135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11/4/2019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07487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11/4/2019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46288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11/4/2019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65584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11/4/2019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92157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11/4/2019</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063461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11/4/2019</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37634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ED291B17-9318-49DB-B28B-6E5994AE9581}" type="datetime1">
              <a:rPr lang="en-US" smtClean="0"/>
              <a:t>11/4/2019</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8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76662564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72" r:id="rId5"/>
    <p:sldLayoutId id="2147483666" r:id="rId6"/>
    <p:sldLayoutId id="2147483667" r:id="rId7"/>
    <p:sldLayoutId id="2147483668" r:id="rId8"/>
    <p:sldLayoutId id="2147483671" r:id="rId9"/>
    <p:sldLayoutId id="2147483669" r:id="rId10"/>
    <p:sldLayoutId id="2147483670" r:id="rId11"/>
    <p:sldLayoutId id="2147483674" r:id="rId12"/>
  </p:sldLayoutIdLst>
  <p:hf sldNum="0" hdr="0" ftr="0" dt="0"/>
  <p:txStyles>
    <p:titleStyle>
      <a:lvl1pPr algn="l" defTabSz="457200" rtl="0" eaLnBrk="1" latinLnBrk="0" hangingPunct="1">
        <a:lnSpc>
          <a:spcPct val="90000"/>
        </a:lnSpc>
        <a:spcBef>
          <a:spcPct val="0"/>
        </a:spcBef>
        <a:buNone/>
        <a:defRPr sz="44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hyperlink" Target="http://www.le.ac.uk/cc/cfs/images/mailbox005.jpg" TargetMode="External"/><Relationship Id="rId7" Type="http://schemas.openxmlformats.org/officeDocument/2006/relationships/image" Target="../media/image18.jpeg"/><Relationship Id="rId12"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image" Target="../media/image21.jpe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jpeg"/><Relationship Id="rId9" Type="http://schemas.openxmlformats.org/officeDocument/2006/relationships/hyperlink" Target="http://cres.anu.edu.au/outputs/anuclim/spreadsheet-big.gi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notesSlide" Target="../notesSlides/notesSlide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12.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en.wikipedia.org/wiki/Witness_impeachment" TargetMode="External"/><Relationship Id="rId2" Type="http://schemas.openxmlformats.org/officeDocument/2006/relationships/hyperlink" Target="https://en.wikipedia.org/wiki/Exculpatory_evidence" TargetMode="Externa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mv"/><Relationship Id="rId1" Type="http://schemas.openxmlformats.org/officeDocument/2006/relationships/video" Target="NULL" TargetMode="Externa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2E85B23-64AD-4D78-8493-35D645362EE7}"/>
              </a:ext>
            </a:extLst>
          </p:cNvPr>
          <p:cNvPicPr>
            <a:picLocks noChangeAspect="1"/>
          </p:cNvPicPr>
          <p:nvPr/>
        </p:nvPicPr>
        <p:blipFill rotWithShape="1">
          <a:blip r:embed="rId2"/>
          <a:srcRect b="15730"/>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64C13BAB-7C00-4D21-A857-E3D41C0A2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4797" y="1661699"/>
            <a:ext cx="3703320" cy="949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1F1FF39A-AC3C-4066-9D4C-519AA2281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5983" y="1812471"/>
            <a:ext cx="3702134" cy="3383831"/>
          </a:xfrm>
          <a:prstGeom prst="rect">
            <a:avLst/>
          </a:prstGeom>
          <a:solidFill>
            <a:schemeClr val="bg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61C5790-D8ED-489F-A074-18FBAE2D9E61}"/>
              </a:ext>
            </a:extLst>
          </p:cNvPr>
          <p:cNvSpPr>
            <a:spLocks noGrp="1"/>
          </p:cNvSpPr>
          <p:nvPr>
            <p:ph type="ctrTitle"/>
          </p:nvPr>
        </p:nvSpPr>
        <p:spPr>
          <a:xfrm>
            <a:off x="7889065" y="2324906"/>
            <a:ext cx="3403426" cy="1588698"/>
          </a:xfrm>
        </p:spPr>
        <p:txBody>
          <a:bodyPr>
            <a:normAutofit/>
          </a:bodyPr>
          <a:lstStyle/>
          <a:p>
            <a:r>
              <a:rPr lang="en-US" sz="3600" dirty="0">
                <a:solidFill>
                  <a:schemeClr val="tx1"/>
                </a:solidFill>
              </a:rPr>
              <a:t>Criminal Law 101 - Basics</a:t>
            </a:r>
          </a:p>
        </p:txBody>
      </p:sp>
      <p:sp>
        <p:nvSpPr>
          <p:cNvPr id="3" name="Subtitle 2">
            <a:extLst>
              <a:ext uri="{FF2B5EF4-FFF2-40B4-BE49-F238E27FC236}">
                <a16:creationId xmlns:a16="http://schemas.microsoft.com/office/drawing/2014/main" id="{DB28DCF3-4875-4138-ACA9-A3573BE9A5ED}"/>
              </a:ext>
            </a:extLst>
          </p:cNvPr>
          <p:cNvSpPr>
            <a:spLocks noGrp="1"/>
          </p:cNvSpPr>
          <p:nvPr>
            <p:ph type="subTitle" idx="1"/>
          </p:nvPr>
        </p:nvSpPr>
        <p:spPr>
          <a:xfrm>
            <a:off x="7889065" y="3945249"/>
            <a:ext cx="3403426" cy="738820"/>
          </a:xfrm>
        </p:spPr>
        <p:txBody>
          <a:bodyPr>
            <a:normAutofit/>
          </a:bodyPr>
          <a:lstStyle/>
          <a:p>
            <a:endParaRPr lang="en-US" dirty="0"/>
          </a:p>
        </p:txBody>
      </p:sp>
    </p:spTree>
    <p:extLst>
      <p:ext uri="{BB962C8B-B14F-4D97-AF65-F5344CB8AC3E}">
        <p14:creationId xmlns:p14="http://schemas.microsoft.com/office/powerpoint/2010/main" val="245923668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7847E-DFB1-48A7-9391-7F7C963CED57}"/>
              </a:ext>
            </a:extLst>
          </p:cNvPr>
          <p:cNvSpPr>
            <a:spLocks noGrp="1"/>
          </p:cNvSpPr>
          <p:nvPr>
            <p:ph type="title"/>
          </p:nvPr>
        </p:nvSpPr>
        <p:spPr>
          <a:xfrm>
            <a:off x="581193" y="729658"/>
            <a:ext cx="11029616" cy="988332"/>
          </a:xfrm>
        </p:spPr>
        <p:txBody>
          <a:bodyPr>
            <a:normAutofit fontScale="90000"/>
          </a:bodyPr>
          <a:lstStyle/>
          <a:p>
            <a:pPr algn="ctr"/>
            <a:r>
              <a:rPr lang="en-US" dirty="0"/>
              <a:t>Criminal Discovery is a little different</a:t>
            </a:r>
          </a:p>
        </p:txBody>
      </p:sp>
      <p:sp>
        <p:nvSpPr>
          <p:cNvPr id="3" name="Content Placeholder 2">
            <a:extLst>
              <a:ext uri="{FF2B5EF4-FFF2-40B4-BE49-F238E27FC236}">
                <a16:creationId xmlns:a16="http://schemas.microsoft.com/office/drawing/2014/main" id="{37D9D7E5-AB91-4F65-8109-2A8146E2526B}"/>
              </a:ext>
            </a:extLst>
          </p:cNvPr>
          <p:cNvSpPr>
            <a:spLocks noGrp="1"/>
          </p:cNvSpPr>
          <p:nvPr>
            <p:ph sz="half" idx="1"/>
          </p:nvPr>
        </p:nvSpPr>
        <p:spPr>
          <a:xfrm>
            <a:off x="581193" y="2228003"/>
            <a:ext cx="5194767" cy="3633047"/>
          </a:xfrm>
        </p:spPr>
        <p:txBody>
          <a:bodyPr/>
          <a:lstStyle/>
          <a:p>
            <a:endParaRPr lang="en-US"/>
          </a:p>
        </p:txBody>
      </p:sp>
      <p:pic>
        <p:nvPicPr>
          <p:cNvPr id="6" name="Content Placeholder 5" descr="A group of people standing in front of a car&#10;&#10;Description automatically generated">
            <a:extLst>
              <a:ext uri="{FF2B5EF4-FFF2-40B4-BE49-F238E27FC236}">
                <a16:creationId xmlns:a16="http://schemas.microsoft.com/office/drawing/2014/main" id="{E6750F8D-F1DE-4405-AA2B-45B37374DEC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15957" y="2228002"/>
            <a:ext cx="5367130" cy="3817264"/>
          </a:xfrm>
        </p:spPr>
      </p:pic>
      <p:pic>
        <p:nvPicPr>
          <p:cNvPr id="2050" name="Picture 2" descr="See the source image">
            <a:extLst>
              <a:ext uri="{FF2B5EF4-FFF2-40B4-BE49-F238E27FC236}">
                <a16:creationId xmlns:a16="http://schemas.microsoft.com/office/drawing/2014/main" id="{3349F6AE-C9E7-431B-A5DF-DF36765EC6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191" y="2228002"/>
            <a:ext cx="5717859" cy="3817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300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0" name="Rectangle 19">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BB941B05-9CFA-429D-BA8C-E262284A3704}"/>
              </a:ext>
            </a:extLst>
          </p:cNvPr>
          <p:cNvSpPr>
            <a:spLocks noGrp="1"/>
          </p:cNvSpPr>
          <p:nvPr>
            <p:ph type="title"/>
          </p:nvPr>
        </p:nvSpPr>
        <p:spPr>
          <a:xfrm>
            <a:off x="8109235" y="863695"/>
            <a:ext cx="3511233" cy="3779995"/>
          </a:xfrm>
        </p:spPr>
        <p:txBody>
          <a:bodyPr vert="horz" lIns="91440" tIns="45720" rIns="91440" bIns="45720" rtlCol="0" anchor="ctr">
            <a:normAutofit/>
          </a:bodyPr>
          <a:lstStyle/>
          <a:p>
            <a:r>
              <a:rPr lang="en-US" sz="3600" b="0" kern="1200" cap="all">
                <a:solidFill>
                  <a:schemeClr val="tx1"/>
                </a:solidFill>
                <a:latin typeface="+mj-lt"/>
                <a:ea typeface="+mj-ea"/>
                <a:cs typeface="+mj-cs"/>
              </a:rPr>
              <a:t>Grand Jury Subpoena</a:t>
            </a:r>
          </a:p>
        </p:txBody>
      </p:sp>
      <p:pic>
        <p:nvPicPr>
          <p:cNvPr id="5" name="Content Placeholder 4" descr="A close up of text on a white background&#10;&#10;Description automatically generated">
            <a:extLst>
              <a:ext uri="{FF2B5EF4-FFF2-40B4-BE49-F238E27FC236}">
                <a16:creationId xmlns:a16="http://schemas.microsoft.com/office/drawing/2014/main" id="{A9AA654A-3D6B-49E9-BC6D-9E7DA4CF2F5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293" r="1" b="17423"/>
          <a:stretch/>
        </p:blipFill>
        <p:spPr>
          <a:xfrm>
            <a:off x="20" y="10"/>
            <a:ext cx="7537685" cy="6857990"/>
          </a:xfrm>
          <a:prstGeom prst="rect">
            <a:avLst/>
          </a:prstGeom>
        </p:spPr>
      </p:pic>
      <p:sp>
        <p:nvSpPr>
          <p:cNvPr id="22" name="Rectangle 21">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767577704"/>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defRPr/>
            </a:pPr>
            <a:r>
              <a:rPr lang="en-US" sz="4800" b="1" dirty="0">
                <a:solidFill>
                  <a:schemeClr val="accent3"/>
                </a:solidFill>
                <a:effectLst>
                  <a:outerShdw blurRad="38100" dist="38100" dir="2700000" algn="tl">
                    <a:srgbClr val="000000">
                      <a:alpha val="43137"/>
                    </a:srgbClr>
                  </a:outerShdw>
                </a:effectLst>
                <a:latin typeface="Lucida Sans" pitchFamily="34" charset="0"/>
              </a:rPr>
              <a:t>E -Documents Include</a:t>
            </a:r>
          </a:p>
        </p:txBody>
      </p:sp>
      <p:grpSp>
        <p:nvGrpSpPr>
          <p:cNvPr id="32771" name="Group 3"/>
          <p:cNvGrpSpPr>
            <a:grpSpLocks/>
          </p:cNvGrpSpPr>
          <p:nvPr/>
        </p:nvGrpSpPr>
        <p:grpSpPr bwMode="auto">
          <a:xfrm>
            <a:off x="4953001" y="3124201"/>
            <a:ext cx="2454275" cy="2841625"/>
            <a:chOff x="2153" y="2179"/>
            <a:chExt cx="1546" cy="1790"/>
          </a:xfrm>
        </p:grpSpPr>
        <p:sp>
          <p:nvSpPr>
            <p:cNvPr id="32796" name="Line 4"/>
            <p:cNvSpPr>
              <a:spLocks noChangeShapeType="1"/>
            </p:cNvSpPr>
            <p:nvPr/>
          </p:nvSpPr>
          <p:spPr bwMode="auto">
            <a:xfrm>
              <a:off x="2897" y="2179"/>
              <a:ext cx="0" cy="11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white"/>
                </a:solidFill>
              </a:endParaRPr>
            </a:p>
          </p:txBody>
        </p:sp>
        <p:pic>
          <p:nvPicPr>
            <p:cNvPr id="32797" name="Picture 5" descr="mailbox005">
              <a:hlinkClick r:id="rId3"/>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481" y="3228"/>
              <a:ext cx="887" cy="689"/>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8" name="Text Box 6"/>
            <p:cNvSpPr txBox="1">
              <a:spLocks noChangeArrowheads="1"/>
            </p:cNvSpPr>
            <p:nvPr/>
          </p:nvSpPr>
          <p:spPr bwMode="auto">
            <a:xfrm>
              <a:off x="2153" y="3757"/>
              <a:ext cx="154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endParaRPr lang="en-US" sz="1600">
                <a:solidFill>
                  <a:prstClr val="black"/>
                </a:solidFill>
                <a:latin typeface="Verdana" pitchFamily="34" charset="0"/>
              </a:endParaRPr>
            </a:p>
          </p:txBody>
        </p:sp>
      </p:grpSp>
      <p:grpSp>
        <p:nvGrpSpPr>
          <p:cNvPr id="32772" name="Group 7"/>
          <p:cNvGrpSpPr>
            <a:grpSpLocks/>
          </p:cNvGrpSpPr>
          <p:nvPr/>
        </p:nvGrpSpPr>
        <p:grpSpPr bwMode="auto">
          <a:xfrm>
            <a:off x="1870075" y="1463676"/>
            <a:ext cx="3695700" cy="2225675"/>
            <a:chOff x="218" y="922"/>
            <a:chExt cx="2328" cy="1402"/>
          </a:xfrm>
        </p:grpSpPr>
        <p:sp>
          <p:nvSpPr>
            <p:cNvPr id="32792" name="Line 8"/>
            <p:cNvSpPr>
              <a:spLocks noChangeShapeType="1"/>
            </p:cNvSpPr>
            <p:nvPr/>
          </p:nvSpPr>
          <p:spPr bwMode="auto">
            <a:xfrm flipH="1" flipV="1">
              <a:off x="1277" y="1453"/>
              <a:ext cx="1269" cy="4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white"/>
                </a:solidFill>
              </a:endParaRPr>
            </a:p>
          </p:txBody>
        </p:sp>
        <p:pic>
          <p:nvPicPr>
            <p:cNvPr id="32793" name="Picture 9"/>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68" y="922"/>
              <a:ext cx="644" cy="84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794" name="Picture 10"/>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16" y="1220"/>
              <a:ext cx="542" cy="7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2795" name="Text Box 11"/>
            <p:cNvSpPr txBox="1">
              <a:spLocks noChangeArrowheads="1"/>
            </p:cNvSpPr>
            <p:nvPr/>
          </p:nvSpPr>
          <p:spPr bwMode="auto">
            <a:xfrm>
              <a:off x="218" y="1958"/>
              <a:ext cx="1462"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en-US" sz="1600" dirty="0">
                  <a:solidFill>
                    <a:prstClr val="white"/>
                  </a:solidFill>
                  <a:latin typeface="Verdana" pitchFamily="34" charset="0"/>
                </a:rPr>
                <a:t>Word processing documents</a:t>
              </a:r>
            </a:p>
          </p:txBody>
        </p:sp>
      </p:grpSp>
      <p:grpSp>
        <p:nvGrpSpPr>
          <p:cNvPr id="32773" name="Group 12"/>
          <p:cNvGrpSpPr>
            <a:grpSpLocks/>
          </p:cNvGrpSpPr>
          <p:nvPr/>
        </p:nvGrpSpPr>
        <p:grpSpPr bwMode="auto">
          <a:xfrm>
            <a:off x="6400800" y="3062288"/>
            <a:ext cx="3740150" cy="2463800"/>
            <a:chOff x="3072" y="2137"/>
            <a:chExt cx="2356" cy="1552"/>
          </a:xfrm>
        </p:grpSpPr>
        <p:grpSp>
          <p:nvGrpSpPr>
            <p:cNvPr id="32786" name="Group 13"/>
            <p:cNvGrpSpPr>
              <a:grpSpLocks/>
            </p:cNvGrpSpPr>
            <p:nvPr/>
          </p:nvGrpSpPr>
          <p:grpSpPr bwMode="auto">
            <a:xfrm>
              <a:off x="3072" y="2137"/>
              <a:ext cx="2162" cy="1367"/>
              <a:chOff x="3072" y="2137"/>
              <a:chExt cx="2162" cy="1367"/>
            </a:xfrm>
          </p:grpSpPr>
          <p:sp>
            <p:nvSpPr>
              <p:cNvPr id="32788" name="Line 14"/>
              <p:cNvSpPr>
                <a:spLocks noChangeShapeType="1"/>
              </p:cNvSpPr>
              <p:nvPr/>
            </p:nvSpPr>
            <p:spPr bwMode="auto">
              <a:xfrm>
                <a:off x="3072" y="2137"/>
                <a:ext cx="1102" cy="6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white"/>
                  </a:solidFill>
                </a:endParaRPr>
              </a:p>
            </p:txBody>
          </p:sp>
          <p:grpSp>
            <p:nvGrpSpPr>
              <p:cNvPr id="32789" name="Group 15"/>
              <p:cNvGrpSpPr>
                <a:grpSpLocks/>
              </p:cNvGrpSpPr>
              <p:nvPr/>
            </p:nvGrpSpPr>
            <p:grpSpPr bwMode="auto">
              <a:xfrm>
                <a:off x="4161" y="2636"/>
                <a:ext cx="1073" cy="868"/>
                <a:chOff x="3888" y="1248"/>
                <a:chExt cx="1079" cy="882"/>
              </a:xfrm>
            </p:grpSpPr>
            <p:pic>
              <p:nvPicPr>
                <p:cNvPr id="32790" name="Picture 16" descr="Spreadsheet"/>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888" y="1248"/>
                  <a:ext cx="791" cy="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1" name="Picture 17" descr="Spreadsheet"/>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176" y="1536"/>
                  <a:ext cx="791"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2787" name="Text Box 18"/>
            <p:cNvSpPr txBox="1">
              <a:spLocks noChangeArrowheads="1"/>
            </p:cNvSpPr>
            <p:nvPr/>
          </p:nvSpPr>
          <p:spPr bwMode="auto">
            <a:xfrm>
              <a:off x="4062" y="3477"/>
              <a:ext cx="136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en-US" sz="1600">
                  <a:solidFill>
                    <a:prstClr val="white"/>
                  </a:solidFill>
                  <a:latin typeface="Verdana" pitchFamily="34" charset="0"/>
                </a:rPr>
                <a:t>Graphic images</a:t>
              </a:r>
            </a:p>
          </p:txBody>
        </p:sp>
      </p:grpSp>
      <p:grpSp>
        <p:nvGrpSpPr>
          <p:cNvPr id="32774" name="Group 19"/>
          <p:cNvGrpSpPr>
            <a:grpSpLocks/>
          </p:cNvGrpSpPr>
          <p:nvPr/>
        </p:nvGrpSpPr>
        <p:grpSpPr bwMode="auto">
          <a:xfrm>
            <a:off x="2438400" y="2971801"/>
            <a:ext cx="3341688" cy="2809875"/>
            <a:chOff x="575" y="2137"/>
            <a:chExt cx="2105" cy="1770"/>
          </a:xfrm>
        </p:grpSpPr>
        <p:sp>
          <p:nvSpPr>
            <p:cNvPr id="32783" name="Line 20"/>
            <p:cNvSpPr>
              <a:spLocks noChangeShapeType="1"/>
            </p:cNvSpPr>
            <p:nvPr/>
          </p:nvSpPr>
          <p:spPr bwMode="auto">
            <a:xfrm flipH="1">
              <a:off x="1486" y="2137"/>
              <a:ext cx="1194" cy="100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white"/>
                </a:solidFill>
              </a:endParaRPr>
            </a:p>
          </p:txBody>
        </p:sp>
        <p:pic>
          <p:nvPicPr>
            <p:cNvPr id="32784" name="Picture 21" descr="spreadsheet-bi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9" y="3052"/>
              <a:ext cx="986" cy="78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5" name="Text Box 22"/>
            <p:cNvSpPr txBox="1">
              <a:spLocks noChangeArrowheads="1"/>
            </p:cNvSpPr>
            <p:nvPr/>
          </p:nvSpPr>
          <p:spPr bwMode="auto">
            <a:xfrm>
              <a:off x="575" y="3694"/>
              <a:ext cx="126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endParaRPr lang="en-US" sz="1600">
                <a:solidFill>
                  <a:prstClr val="black"/>
                </a:solidFill>
                <a:latin typeface="Verdana" pitchFamily="34" charset="0"/>
              </a:endParaRPr>
            </a:p>
          </p:txBody>
        </p:sp>
      </p:grpSp>
      <p:grpSp>
        <p:nvGrpSpPr>
          <p:cNvPr id="32775" name="Group 23"/>
          <p:cNvGrpSpPr>
            <a:grpSpLocks/>
          </p:cNvGrpSpPr>
          <p:nvPr/>
        </p:nvGrpSpPr>
        <p:grpSpPr bwMode="auto">
          <a:xfrm>
            <a:off x="6453189" y="1481139"/>
            <a:ext cx="3724275" cy="1557337"/>
            <a:chOff x="3105" y="1141"/>
            <a:chExt cx="2346" cy="981"/>
          </a:xfrm>
        </p:grpSpPr>
        <p:sp>
          <p:nvSpPr>
            <p:cNvPr id="32779" name="Line 24"/>
            <p:cNvSpPr>
              <a:spLocks noChangeShapeType="1"/>
            </p:cNvSpPr>
            <p:nvPr/>
          </p:nvSpPr>
          <p:spPr bwMode="auto">
            <a:xfrm flipV="1">
              <a:off x="3105" y="1594"/>
              <a:ext cx="1403" cy="4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white"/>
                </a:solidFill>
              </a:endParaRPr>
            </a:p>
          </p:txBody>
        </p:sp>
        <p:grpSp>
          <p:nvGrpSpPr>
            <p:cNvPr id="32780" name="Group 25"/>
            <p:cNvGrpSpPr>
              <a:grpSpLocks/>
            </p:cNvGrpSpPr>
            <p:nvPr/>
          </p:nvGrpSpPr>
          <p:grpSpPr bwMode="auto">
            <a:xfrm>
              <a:off x="4462" y="1141"/>
              <a:ext cx="989" cy="981"/>
              <a:chOff x="4299" y="1029"/>
              <a:chExt cx="1096" cy="1087"/>
            </a:xfrm>
          </p:grpSpPr>
          <p:pic>
            <p:nvPicPr>
              <p:cNvPr id="32781" name="Picture 26" descr="web_logs"/>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4299" y="1029"/>
                <a:ext cx="1096" cy="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2" name="Rectangle 27"/>
              <p:cNvSpPr>
                <a:spLocks noChangeArrowheads="1"/>
              </p:cNvSpPr>
              <p:nvPr/>
            </p:nvSpPr>
            <p:spPr bwMode="auto">
              <a:xfrm>
                <a:off x="4479" y="1881"/>
                <a:ext cx="78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prstClr val="white"/>
                    </a:solidFill>
                    <a:latin typeface="Verdana" pitchFamily="34" charset="0"/>
                  </a:rPr>
                  <a:t>Web logs</a:t>
                </a:r>
              </a:p>
            </p:txBody>
          </p:sp>
        </p:grpSp>
      </p:grpSp>
      <p:pic>
        <p:nvPicPr>
          <p:cNvPr id="32776" name="Picture 28" descr="man_at_screen"/>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4881563" y="1843088"/>
            <a:ext cx="24828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7" name="Text Box 29"/>
          <p:cNvSpPr txBox="1">
            <a:spLocks noChangeArrowheads="1"/>
          </p:cNvSpPr>
          <p:nvPr/>
        </p:nvSpPr>
        <p:spPr bwMode="auto">
          <a:xfrm>
            <a:off x="2819400" y="5715000"/>
            <a:ext cx="1752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600">
                <a:solidFill>
                  <a:prstClr val="white"/>
                </a:solidFill>
                <a:latin typeface="Verdana" pitchFamily="34" charset="0"/>
              </a:rPr>
              <a:t>Spreadsheets</a:t>
            </a:r>
          </a:p>
        </p:txBody>
      </p:sp>
      <p:sp>
        <p:nvSpPr>
          <p:cNvPr id="32778" name="Text Box 30"/>
          <p:cNvSpPr txBox="1">
            <a:spLocks noChangeArrowheads="1"/>
          </p:cNvSpPr>
          <p:nvPr/>
        </p:nvSpPr>
        <p:spPr bwMode="auto">
          <a:xfrm>
            <a:off x="4953001" y="5943600"/>
            <a:ext cx="26146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en-US" sz="1600">
                <a:solidFill>
                  <a:prstClr val="white"/>
                </a:solidFill>
                <a:latin typeface="Verdana" pitchFamily="34" charset="0"/>
              </a:rPr>
              <a:t>Email messages and attachments</a:t>
            </a:r>
          </a:p>
        </p:txBody>
      </p:sp>
    </p:spTree>
    <p:extLst>
      <p:ext uri="{BB962C8B-B14F-4D97-AF65-F5344CB8AC3E}">
        <p14:creationId xmlns:p14="http://schemas.microsoft.com/office/powerpoint/2010/main" val="406651489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E-Discovery Has Expanded</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1883" y="1676400"/>
            <a:ext cx="4038600" cy="28575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705304"/>
            <a:ext cx="4267200" cy="205366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5152" y="4800600"/>
            <a:ext cx="1714500" cy="17145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9200" y="4800600"/>
            <a:ext cx="1714500" cy="17145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7200" y="4800600"/>
            <a:ext cx="2286000" cy="1714500"/>
          </a:xfrm>
          <a:prstGeom prst="rect">
            <a:avLst/>
          </a:prstGeom>
        </p:spPr>
      </p:pic>
    </p:spTree>
    <p:extLst>
      <p:ext uri="{BB962C8B-B14F-4D97-AF65-F5344CB8AC3E}">
        <p14:creationId xmlns:p14="http://schemas.microsoft.com/office/powerpoint/2010/main" val="139085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out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out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out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9900" y="533400"/>
            <a:ext cx="6172200" cy="6172200"/>
          </a:xfrm>
          <a:prstGeom prst="rect">
            <a:avLst/>
          </a:prstGeom>
        </p:spPr>
      </p:pic>
    </p:spTree>
    <p:extLst>
      <p:ext uri="{BB962C8B-B14F-4D97-AF65-F5344CB8AC3E}">
        <p14:creationId xmlns:p14="http://schemas.microsoft.com/office/powerpoint/2010/main" val="775605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Line 2"/>
          <p:cNvSpPr>
            <a:spLocks noChangeShapeType="1"/>
          </p:cNvSpPr>
          <p:nvPr>
            <p:custDataLst>
              <p:tags r:id="rId2"/>
            </p:custDataLst>
          </p:nvPr>
        </p:nvSpPr>
        <p:spPr bwMode="auto">
          <a:xfrm>
            <a:off x="2773364" y="5799138"/>
            <a:ext cx="7208837" cy="0"/>
          </a:xfrm>
          <a:prstGeom prst="line">
            <a:avLst/>
          </a:prstGeom>
          <a:noFill/>
          <a:ln w="57150">
            <a:solidFill>
              <a:schemeClr val="tx2"/>
            </a:solidFill>
            <a:round/>
            <a:headEnd/>
            <a:tailEnd type="triangle" w="med" len="med"/>
          </a:ln>
          <a:effectLst/>
        </p:spPr>
        <p:txBody>
          <a:bodyPr>
            <a:spAutoFit/>
          </a:bodyPr>
          <a:lstStyle/>
          <a:p>
            <a:pPr>
              <a:defRPr/>
            </a:pPr>
            <a:endParaRPr lang="en-US">
              <a:solidFill>
                <a:prstClr val="black"/>
              </a:solidFill>
            </a:endParaRPr>
          </a:p>
        </p:txBody>
      </p:sp>
      <p:sp>
        <p:nvSpPr>
          <p:cNvPr id="627715" name="Line 3"/>
          <p:cNvSpPr>
            <a:spLocks noChangeShapeType="1"/>
          </p:cNvSpPr>
          <p:nvPr>
            <p:custDataLst>
              <p:tags r:id="rId3"/>
            </p:custDataLst>
          </p:nvPr>
        </p:nvSpPr>
        <p:spPr bwMode="auto">
          <a:xfrm flipH="1" flipV="1">
            <a:off x="2766991" y="1898320"/>
            <a:ext cx="15875" cy="3916363"/>
          </a:xfrm>
          <a:prstGeom prst="line">
            <a:avLst/>
          </a:prstGeom>
          <a:noFill/>
          <a:ln w="57150">
            <a:solidFill>
              <a:schemeClr val="tx2"/>
            </a:solidFill>
            <a:round/>
            <a:headEnd/>
            <a:tailEnd type="triangle" w="med" len="med"/>
          </a:ln>
          <a:effectLst/>
        </p:spPr>
        <p:txBody>
          <a:bodyPr>
            <a:spAutoFit/>
          </a:bodyPr>
          <a:lstStyle/>
          <a:p>
            <a:pPr>
              <a:defRPr/>
            </a:pPr>
            <a:endParaRPr lang="en-US">
              <a:solidFill>
                <a:prstClr val="black"/>
              </a:solidFill>
            </a:endParaRPr>
          </a:p>
        </p:txBody>
      </p:sp>
      <p:sp>
        <p:nvSpPr>
          <p:cNvPr id="22532" name="Text Box 4"/>
          <p:cNvSpPr txBox="1">
            <a:spLocks noChangeArrowheads="1"/>
          </p:cNvSpPr>
          <p:nvPr>
            <p:custDataLst>
              <p:tags r:id="rId4"/>
            </p:custDataLst>
          </p:nvPr>
        </p:nvSpPr>
        <p:spPr bwMode="auto">
          <a:xfrm>
            <a:off x="2971800" y="5862638"/>
            <a:ext cx="6781800" cy="369332"/>
          </a:xfrm>
          <a:prstGeom prst="rect">
            <a:avLst/>
          </a:prstGeom>
          <a:noFill/>
          <a:ln w="3175">
            <a:noFill/>
            <a:miter lim="800000"/>
            <a:headEnd/>
            <a:tailEnd/>
          </a:ln>
        </p:spPr>
        <p:txBody>
          <a:bodyPr wrap="square">
            <a:normAutofit/>
          </a:bodyPr>
          <a:lstStyle/>
          <a:p>
            <a:pPr algn="ctr"/>
            <a:r>
              <a:rPr lang="en-US" dirty="0">
                <a:solidFill>
                  <a:prstClr val="black"/>
                </a:solidFill>
              </a:rPr>
              <a:t>Time Spent</a:t>
            </a:r>
          </a:p>
        </p:txBody>
      </p:sp>
      <p:sp>
        <p:nvSpPr>
          <p:cNvPr id="22533" name="Text Box 5"/>
          <p:cNvSpPr txBox="1">
            <a:spLocks noChangeArrowheads="1"/>
          </p:cNvSpPr>
          <p:nvPr>
            <p:custDataLst>
              <p:tags r:id="rId5"/>
            </p:custDataLst>
          </p:nvPr>
        </p:nvSpPr>
        <p:spPr bwMode="auto">
          <a:xfrm rot="-5400000">
            <a:off x="615997" y="3759802"/>
            <a:ext cx="3709340" cy="369332"/>
          </a:xfrm>
          <a:prstGeom prst="rect">
            <a:avLst/>
          </a:prstGeom>
          <a:noFill/>
          <a:ln w="3175">
            <a:noFill/>
            <a:miter lim="800000"/>
            <a:headEnd/>
            <a:tailEnd/>
          </a:ln>
        </p:spPr>
        <p:txBody>
          <a:bodyPr wrap="square">
            <a:normAutofit/>
          </a:bodyPr>
          <a:lstStyle/>
          <a:p>
            <a:pPr algn="ctr"/>
            <a:r>
              <a:rPr lang="en-US" dirty="0">
                <a:solidFill>
                  <a:prstClr val="black"/>
                </a:solidFill>
              </a:rPr>
              <a:t>Number of Cases</a:t>
            </a:r>
          </a:p>
        </p:txBody>
      </p:sp>
      <p:sp>
        <p:nvSpPr>
          <p:cNvPr id="627722" name="AutoShape 10"/>
          <p:cNvSpPr>
            <a:spLocks noChangeArrowheads="1"/>
          </p:cNvSpPr>
          <p:nvPr>
            <p:custDataLst>
              <p:tags r:id="rId6"/>
            </p:custDataLst>
          </p:nvPr>
        </p:nvSpPr>
        <p:spPr bwMode="invGray">
          <a:xfrm>
            <a:off x="3280485" y="4329095"/>
            <a:ext cx="1753651" cy="1222157"/>
          </a:xfrm>
          <a:prstGeom prst="round2DiagRect">
            <a:avLst/>
          </a:prstGeom>
          <a:solidFill>
            <a:schemeClr val="bg1"/>
          </a:solidFill>
          <a:ln w="12700">
            <a:solidFill>
              <a:schemeClr val="tx2"/>
            </a:solidFill>
            <a:round/>
            <a:headEnd/>
            <a:tailEnd/>
          </a:ln>
          <a:effectLst>
            <a:outerShdw blurRad="50800" dist="38100" dir="2700000" algn="tl" rotWithShape="0">
              <a:prstClr val="black">
                <a:alpha val="40000"/>
              </a:prstClr>
            </a:outerShdw>
          </a:effectLst>
        </p:spPr>
        <p:txBody>
          <a:bodyPr wrap="square" lIns="45720" rIns="45720" anchor="ctr">
            <a:noAutofit/>
          </a:bodyPr>
          <a:lstStyle/>
          <a:p>
            <a:pPr algn="ctr">
              <a:defRPr/>
            </a:pPr>
            <a:r>
              <a:rPr lang="en-US" sz="2000" dirty="0">
                <a:solidFill>
                  <a:prstClr val="black"/>
                </a:solidFill>
                <a:latin typeface="Segoe Semibold" pitchFamily="34" charset="0"/>
              </a:rPr>
              <a:t>Get Familiar</a:t>
            </a:r>
          </a:p>
          <a:p>
            <a:pPr algn="ctr">
              <a:defRPr/>
            </a:pPr>
            <a:r>
              <a:rPr lang="en-US" sz="2000" dirty="0">
                <a:solidFill>
                  <a:prstClr val="black"/>
                </a:solidFill>
                <a:latin typeface="Segoe Semibold" pitchFamily="34" charset="0"/>
              </a:rPr>
              <a:t>With Strategy</a:t>
            </a:r>
            <a:endParaRPr lang="en-US" sz="2000" dirty="0">
              <a:solidFill>
                <a:prstClr val="black"/>
              </a:solidFill>
            </a:endParaRPr>
          </a:p>
        </p:txBody>
      </p:sp>
      <p:sp>
        <p:nvSpPr>
          <p:cNvPr id="627725" name="AutoShape 13"/>
          <p:cNvSpPr>
            <a:spLocks noChangeArrowheads="1"/>
          </p:cNvSpPr>
          <p:nvPr>
            <p:custDataLst>
              <p:tags r:id="rId7"/>
            </p:custDataLst>
          </p:nvPr>
        </p:nvSpPr>
        <p:spPr bwMode="invGray">
          <a:xfrm>
            <a:off x="7859671" y="2089799"/>
            <a:ext cx="1743878" cy="1212785"/>
          </a:xfrm>
          <a:prstGeom prst="round2DiagRect">
            <a:avLst/>
          </a:prstGeom>
          <a:solidFill>
            <a:schemeClr val="bg1"/>
          </a:solidFill>
          <a:ln w="12700">
            <a:solidFill>
              <a:schemeClr val="tx2"/>
            </a:solidFill>
            <a:round/>
            <a:headEnd/>
            <a:tailEnd/>
          </a:ln>
          <a:effectLst>
            <a:outerShdw blurRad="50800" dist="38100" dir="2700000" algn="tl" rotWithShape="0">
              <a:prstClr val="black">
                <a:alpha val="40000"/>
              </a:prstClr>
            </a:outerShdw>
          </a:effectLst>
        </p:spPr>
        <p:txBody>
          <a:bodyPr wrap="square" lIns="45720" rIns="45720" anchor="ctr">
            <a:noAutofit/>
          </a:bodyPr>
          <a:lstStyle/>
          <a:p>
            <a:pPr algn="ctr">
              <a:defRPr/>
            </a:pPr>
            <a:r>
              <a:rPr lang="en-US" sz="2000" dirty="0">
                <a:solidFill>
                  <a:prstClr val="black"/>
                </a:solidFill>
                <a:latin typeface="Segoe Semibold" pitchFamily="34" charset="0"/>
              </a:rPr>
              <a:t>Achieve Mastery</a:t>
            </a:r>
            <a:endParaRPr lang="en-US" sz="2000" dirty="0">
              <a:solidFill>
                <a:prstClr val="black"/>
              </a:solidFill>
            </a:endParaRPr>
          </a:p>
        </p:txBody>
      </p:sp>
      <p:sp>
        <p:nvSpPr>
          <p:cNvPr id="627728" name="Rectangle 16"/>
          <p:cNvSpPr>
            <a:spLocks noGrp="1" noChangeArrowheads="1"/>
          </p:cNvSpPr>
          <p:nvPr>
            <p:ph type="title" idx="4294967295"/>
            <p:custDataLst>
              <p:tags r:id="rId8"/>
            </p:custDataLst>
          </p:nvPr>
        </p:nvSpPr>
        <p:spPr>
          <a:xfrm>
            <a:off x="2590800" y="301625"/>
            <a:ext cx="8077200" cy="1143000"/>
          </a:xfrm>
        </p:spPr>
        <p:txBody>
          <a:bodyPr>
            <a:normAutofit fontScale="90000"/>
          </a:bodyPr>
          <a:lstStyle/>
          <a:p>
            <a:pPr>
              <a:defRPr/>
            </a:pPr>
            <a:r>
              <a:rPr lang="en-US" dirty="0"/>
              <a:t>Working Towards Mastery of ESI</a:t>
            </a:r>
          </a:p>
        </p:txBody>
      </p:sp>
      <p:sp>
        <p:nvSpPr>
          <p:cNvPr id="17" name="AutoShape 10"/>
          <p:cNvSpPr>
            <a:spLocks noChangeArrowheads="1"/>
          </p:cNvSpPr>
          <p:nvPr>
            <p:custDataLst>
              <p:tags r:id="rId9"/>
            </p:custDataLst>
          </p:nvPr>
        </p:nvSpPr>
        <p:spPr bwMode="invGray">
          <a:xfrm>
            <a:off x="5715001" y="3276601"/>
            <a:ext cx="1753651" cy="1222157"/>
          </a:xfrm>
          <a:prstGeom prst="round2DiagRect">
            <a:avLst/>
          </a:prstGeom>
          <a:solidFill>
            <a:schemeClr val="bg1"/>
          </a:solidFill>
          <a:ln w="12700">
            <a:solidFill>
              <a:schemeClr val="tx2"/>
            </a:solidFill>
            <a:round/>
            <a:headEnd/>
            <a:tailEnd/>
          </a:ln>
          <a:effectLst>
            <a:outerShdw blurRad="50800" dist="38100" dir="2700000" algn="tl" rotWithShape="0">
              <a:prstClr val="black">
                <a:alpha val="40000"/>
              </a:prstClr>
            </a:outerShdw>
          </a:effectLst>
        </p:spPr>
        <p:txBody>
          <a:bodyPr wrap="square" lIns="45720" rIns="45720" anchor="ctr">
            <a:noAutofit/>
          </a:bodyPr>
          <a:lstStyle/>
          <a:p>
            <a:pPr algn="ctr">
              <a:defRPr/>
            </a:pPr>
            <a:r>
              <a:rPr lang="en-US" sz="2000" dirty="0">
                <a:solidFill>
                  <a:prstClr val="black"/>
                </a:solidFill>
                <a:latin typeface="Segoe Semibold" pitchFamily="34" charset="0"/>
              </a:rPr>
              <a:t>Use The Strategy &amp; Tools</a:t>
            </a:r>
            <a:endParaRPr lang="en-US" sz="2000" dirty="0">
              <a:solidFill>
                <a:prstClr val="black"/>
              </a:solidFill>
            </a:endParaRPr>
          </a:p>
        </p:txBody>
      </p:sp>
      <p:sp>
        <p:nvSpPr>
          <p:cNvPr id="11" name="Freeform 15"/>
          <p:cNvSpPr>
            <a:spLocks/>
          </p:cNvSpPr>
          <p:nvPr>
            <p:custDataLst>
              <p:tags r:id="rId10"/>
            </p:custDataLst>
          </p:nvPr>
        </p:nvSpPr>
        <p:spPr bwMode="auto">
          <a:xfrm rot="21240482">
            <a:off x="4043412" y="1676401"/>
            <a:ext cx="3728988" cy="2313711"/>
          </a:xfrm>
          <a:custGeom>
            <a:avLst/>
            <a:gdLst/>
            <a:ahLst/>
            <a:cxnLst>
              <a:cxn ang="0">
                <a:pos x="0" y="1390"/>
              </a:cxn>
              <a:cxn ang="0">
                <a:pos x="1529" y="158"/>
              </a:cxn>
              <a:cxn ang="0">
                <a:pos x="1529" y="0"/>
              </a:cxn>
              <a:cxn ang="0">
                <a:pos x="2030" y="360"/>
              </a:cxn>
              <a:cxn ang="0">
                <a:pos x="1523" y="714"/>
              </a:cxn>
              <a:cxn ang="0">
                <a:pos x="1520" y="543"/>
              </a:cxn>
              <a:cxn ang="0">
                <a:pos x="0" y="1390"/>
              </a:cxn>
            </a:cxnLst>
            <a:rect l="0" t="0" r="r" b="b"/>
            <a:pathLst>
              <a:path w="2030" h="1390">
                <a:moveTo>
                  <a:pt x="0" y="1390"/>
                </a:moveTo>
                <a:cubicBezTo>
                  <a:pt x="131" y="796"/>
                  <a:pt x="676" y="220"/>
                  <a:pt x="1529" y="158"/>
                </a:cubicBezTo>
                <a:lnTo>
                  <a:pt x="1529" y="0"/>
                </a:lnTo>
                <a:lnTo>
                  <a:pt x="2030" y="360"/>
                </a:lnTo>
                <a:lnTo>
                  <a:pt x="1523" y="714"/>
                </a:lnTo>
                <a:lnTo>
                  <a:pt x="1520" y="543"/>
                </a:lnTo>
                <a:cubicBezTo>
                  <a:pt x="803" y="447"/>
                  <a:pt x="109" y="1123"/>
                  <a:pt x="0" y="1390"/>
                </a:cubicBezTo>
                <a:close/>
              </a:path>
            </a:pathLst>
          </a:custGeom>
          <a:gradFill rotWithShape="1">
            <a:gsLst>
              <a:gs pos="0">
                <a:schemeClr val="accent5"/>
              </a:gs>
              <a:gs pos="100000">
                <a:schemeClr val="accent4"/>
              </a:gs>
            </a:gsLst>
            <a:lin ang="18900000" scaled="1"/>
          </a:gradFill>
          <a:ln w="3175" cap="flat" cmpd="sng">
            <a:noFill/>
            <a:prstDash val="solid"/>
            <a:round/>
            <a:headEnd/>
            <a:tailEnd/>
          </a:ln>
          <a:effectLst/>
        </p:spPr>
        <p:txBody>
          <a:bodyPr wrap="none" anchor="ctr">
            <a:noAutofit/>
          </a:bodyPr>
          <a:lstStyle/>
          <a:p>
            <a:pPr>
              <a:defRPr/>
            </a:pPr>
            <a:endParaRPr lang="en-US">
              <a:solidFill>
                <a:prstClr val="black"/>
              </a:solidFill>
            </a:endParaRPr>
          </a:p>
        </p:txBody>
      </p:sp>
    </p:spTree>
    <p:custDataLst>
      <p:tags r:id="rId1"/>
    </p:custDataLst>
    <p:extLst>
      <p:ext uri="{BB962C8B-B14F-4D97-AF65-F5344CB8AC3E}">
        <p14:creationId xmlns:p14="http://schemas.microsoft.com/office/powerpoint/2010/main" val="40524061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David Allen</a:t>
            </a: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057400" y="1874519"/>
            <a:ext cx="3048000" cy="4526281"/>
          </a:xfrm>
        </p:spPr>
      </p:pic>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77001" y="1905001"/>
            <a:ext cx="3432015" cy="4517653"/>
          </a:xfrm>
        </p:spPr>
      </p:pic>
    </p:spTree>
    <p:extLst>
      <p:ext uri="{BB962C8B-B14F-4D97-AF65-F5344CB8AC3E}">
        <p14:creationId xmlns:p14="http://schemas.microsoft.com/office/powerpoint/2010/main" val="164441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500" fill="hold"/>
                                        <p:tgtEl>
                                          <p:spTgt spid="2"/>
                                        </p:tgtEl>
                                        <p:attrNameLst>
                                          <p:attrName>ppt_x</p:attrName>
                                        </p:attrNameLst>
                                      </p:cBhvr>
                                      <p:tavLst>
                                        <p:tav tm="0">
                                          <p:val>
                                            <p:strVal val="#ppt_x"/>
                                          </p:val>
                                        </p:tav>
                                        <p:tav tm="100000">
                                          <p:val>
                                            <p:strVal val="#ppt_x"/>
                                          </p:val>
                                        </p:tav>
                                      </p:tavLst>
                                    </p:anim>
                                    <p:anim calcmode="lin" valueType="num">
                                      <p:cBhvr additive="base">
                                        <p:cTn id="13"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Getting Things Done</a:t>
            </a:r>
          </a:p>
        </p:txBody>
      </p:sp>
      <p:pic>
        <p:nvPicPr>
          <p:cNvPr id="4" name="How To Hack Your To-Do Lis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60575" y="1932759"/>
            <a:ext cx="7479293" cy="4193405"/>
          </a:xfrm>
        </p:spPr>
      </p:pic>
    </p:spTree>
    <p:extLst>
      <p:ext uri="{BB962C8B-B14F-4D97-AF65-F5344CB8AC3E}">
        <p14:creationId xmlns:p14="http://schemas.microsoft.com/office/powerpoint/2010/main" val="2451119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2989FB-1024-49B7-BDF1-B3CE27D48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1DC024-4566-4625-8267-3C817ED1270B}"/>
              </a:ext>
            </a:extLst>
          </p:cNvPr>
          <p:cNvSpPr>
            <a:spLocks noGrp="1"/>
          </p:cNvSpPr>
          <p:nvPr>
            <p:ph type="title"/>
          </p:nvPr>
        </p:nvSpPr>
        <p:spPr>
          <a:xfrm>
            <a:off x="746228" y="1037967"/>
            <a:ext cx="3365964" cy="4709131"/>
          </a:xfrm>
        </p:spPr>
        <p:txBody>
          <a:bodyPr anchor="ctr">
            <a:normAutofit/>
          </a:bodyPr>
          <a:lstStyle/>
          <a:p>
            <a:r>
              <a:rPr lang="en-US" sz="4100" dirty="0">
                <a:solidFill>
                  <a:schemeClr val="bg1">
                    <a:lumMod val="85000"/>
                    <a:lumOff val="15000"/>
                  </a:schemeClr>
                </a:solidFill>
              </a:rPr>
              <a:t>A discovery philosophy</a:t>
            </a:r>
          </a:p>
        </p:txBody>
      </p:sp>
      <p:sp>
        <p:nvSpPr>
          <p:cNvPr id="12" name="Rectangle 11">
            <a:extLst>
              <a:ext uri="{FF2B5EF4-FFF2-40B4-BE49-F238E27FC236}">
                <a16:creationId xmlns:a16="http://schemas.microsoft.com/office/drawing/2014/main" id="{2987D6F4-EC95-4EF1-A8AD-4B70386C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F5F792DF-9D0A-4DB6-9A9E-7312F5A7E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7498080" cy="9144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7BC7EA7B-802E-41F4-8926-C4475287A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D9AA32F2-04BE-48C2-B63C-5108D72BB8DC}"/>
              </a:ext>
            </a:extLst>
          </p:cNvPr>
          <p:cNvGraphicFramePr>
            <a:graphicFrameLocks noGrp="1"/>
          </p:cNvGraphicFramePr>
          <p:nvPr>
            <p:ph idx="1"/>
            <p:extLst>
              <p:ext uri="{D42A27DB-BD31-4B8C-83A1-F6EECF244321}">
                <p14:modId xmlns:p14="http://schemas.microsoft.com/office/powerpoint/2010/main" val="3164417248"/>
              </p:ext>
            </p:extLst>
          </p:nvPr>
        </p:nvGraphicFramePr>
        <p:xfrm>
          <a:off x="4598438" y="1207783"/>
          <a:ext cx="7012370" cy="47091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5793987"/>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FC48B5-5205-4851-90B8-B5BEFB888C7A}"/>
              </a:ext>
            </a:extLst>
          </p:cNvPr>
          <p:cNvSpPr txBox="1"/>
          <p:nvPr/>
        </p:nvSpPr>
        <p:spPr>
          <a:xfrm>
            <a:off x="2414239" y="2559205"/>
            <a:ext cx="7237141" cy="1015663"/>
          </a:xfrm>
          <a:prstGeom prst="rect">
            <a:avLst/>
          </a:prstGeom>
          <a:noFill/>
        </p:spPr>
        <p:txBody>
          <a:bodyPr wrap="square" rtlCol="0">
            <a:spAutoFit/>
          </a:bodyPr>
          <a:lstStyle/>
          <a:p>
            <a:pPr algn="ctr"/>
            <a:r>
              <a:rPr lang="en-US" sz="6000" b="1" dirty="0"/>
              <a:t>Model 299</a:t>
            </a:r>
          </a:p>
        </p:txBody>
      </p:sp>
    </p:spTree>
    <p:extLst>
      <p:ext uri="{BB962C8B-B14F-4D97-AF65-F5344CB8AC3E}">
        <p14:creationId xmlns:p14="http://schemas.microsoft.com/office/powerpoint/2010/main" val="3178061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0FFB6E-5992-4804-BA77-E1DD9B5B14AD}"/>
              </a:ext>
            </a:extLst>
          </p:cNvPr>
          <p:cNvPicPr>
            <a:picLocks noChangeAspect="1"/>
          </p:cNvPicPr>
          <p:nvPr/>
        </p:nvPicPr>
        <p:blipFill>
          <a:blip r:embed="rId2"/>
          <a:stretch>
            <a:fillRect/>
          </a:stretch>
        </p:blipFill>
        <p:spPr>
          <a:xfrm>
            <a:off x="467487" y="656006"/>
            <a:ext cx="2990850" cy="5238750"/>
          </a:xfrm>
          <a:prstGeom prst="rect">
            <a:avLst/>
          </a:prstGeom>
        </p:spPr>
      </p:pic>
      <p:pic>
        <p:nvPicPr>
          <p:cNvPr id="3" name="Picture 2">
            <a:extLst>
              <a:ext uri="{FF2B5EF4-FFF2-40B4-BE49-F238E27FC236}">
                <a16:creationId xmlns:a16="http://schemas.microsoft.com/office/drawing/2014/main" id="{488D816D-9D26-4EB3-9CDB-65DDC86D2914}"/>
              </a:ext>
            </a:extLst>
          </p:cNvPr>
          <p:cNvPicPr>
            <a:picLocks noChangeAspect="1"/>
          </p:cNvPicPr>
          <p:nvPr/>
        </p:nvPicPr>
        <p:blipFill>
          <a:blip r:embed="rId3"/>
          <a:stretch>
            <a:fillRect/>
          </a:stretch>
        </p:blipFill>
        <p:spPr>
          <a:xfrm>
            <a:off x="4112512" y="656006"/>
            <a:ext cx="3485501" cy="5238750"/>
          </a:xfrm>
          <a:prstGeom prst="rect">
            <a:avLst/>
          </a:prstGeom>
        </p:spPr>
      </p:pic>
      <p:pic>
        <p:nvPicPr>
          <p:cNvPr id="4" name="Picture 3">
            <a:extLst>
              <a:ext uri="{FF2B5EF4-FFF2-40B4-BE49-F238E27FC236}">
                <a16:creationId xmlns:a16="http://schemas.microsoft.com/office/drawing/2014/main" id="{7B3FFDC9-DA40-4067-BAD4-D55DB4DD9A36}"/>
              </a:ext>
            </a:extLst>
          </p:cNvPr>
          <p:cNvPicPr>
            <a:picLocks noChangeAspect="1"/>
          </p:cNvPicPr>
          <p:nvPr/>
        </p:nvPicPr>
        <p:blipFill>
          <a:blip r:embed="rId4"/>
          <a:stretch>
            <a:fillRect/>
          </a:stretch>
        </p:blipFill>
        <p:spPr>
          <a:xfrm>
            <a:off x="7667626" y="741731"/>
            <a:ext cx="4336618" cy="2428506"/>
          </a:xfrm>
          <a:prstGeom prst="rect">
            <a:avLst/>
          </a:prstGeom>
        </p:spPr>
      </p:pic>
      <p:pic>
        <p:nvPicPr>
          <p:cNvPr id="5" name="Picture 4">
            <a:extLst>
              <a:ext uri="{FF2B5EF4-FFF2-40B4-BE49-F238E27FC236}">
                <a16:creationId xmlns:a16="http://schemas.microsoft.com/office/drawing/2014/main" id="{C8548AF4-94D1-4565-B1C8-247E67B26E10}"/>
              </a:ext>
            </a:extLst>
          </p:cNvPr>
          <p:cNvPicPr>
            <a:picLocks noChangeAspect="1"/>
          </p:cNvPicPr>
          <p:nvPr/>
        </p:nvPicPr>
        <p:blipFill>
          <a:blip r:embed="rId5"/>
          <a:stretch>
            <a:fillRect/>
          </a:stretch>
        </p:blipFill>
        <p:spPr>
          <a:xfrm>
            <a:off x="7846410" y="3251073"/>
            <a:ext cx="3960324" cy="3196746"/>
          </a:xfrm>
          <a:prstGeom prst="rect">
            <a:avLst/>
          </a:prstGeom>
        </p:spPr>
      </p:pic>
    </p:spTree>
    <p:extLst>
      <p:ext uri="{BB962C8B-B14F-4D97-AF65-F5344CB8AC3E}">
        <p14:creationId xmlns:p14="http://schemas.microsoft.com/office/powerpoint/2010/main" val="1712664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70340" y="499946"/>
            <a:ext cx="5016425" cy="6358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1562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92DE7-6A24-4696-8995-A9A52A3BC18A}"/>
              </a:ext>
            </a:extLst>
          </p:cNvPr>
          <p:cNvSpPr>
            <a:spLocks noGrp="1"/>
          </p:cNvSpPr>
          <p:nvPr>
            <p:ph type="title"/>
          </p:nvPr>
        </p:nvSpPr>
        <p:spPr/>
        <p:txBody>
          <a:bodyPr/>
          <a:lstStyle/>
          <a:p>
            <a:pPr algn="ctr"/>
            <a:r>
              <a:rPr lang="en-US" dirty="0"/>
              <a:t>“Flying Fortress”</a:t>
            </a:r>
          </a:p>
        </p:txBody>
      </p:sp>
      <p:pic>
        <p:nvPicPr>
          <p:cNvPr id="5" name="Content Placeholder 4" descr="A plane flying in the air&#10;&#10;Description automatically generated">
            <a:extLst>
              <a:ext uri="{FF2B5EF4-FFF2-40B4-BE49-F238E27FC236}">
                <a16:creationId xmlns:a16="http://schemas.microsoft.com/office/drawing/2014/main" id="{F524136E-FE97-443A-9831-AD756DED53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05476" y="2128723"/>
            <a:ext cx="7209033" cy="4446835"/>
          </a:xfrm>
        </p:spPr>
      </p:pic>
    </p:spTree>
    <p:extLst>
      <p:ext uri="{BB962C8B-B14F-4D97-AF65-F5344CB8AC3E}">
        <p14:creationId xmlns:p14="http://schemas.microsoft.com/office/powerpoint/2010/main" val="33205632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a:t>Use Checklists</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944029" y="2043735"/>
            <a:ext cx="2819400" cy="4252210"/>
          </a:xfrm>
        </p:spPr>
      </p:pic>
      <p:sp>
        <p:nvSpPr>
          <p:cNvPr id="4" name="Content Placeholder 3"/>
          <p:cNvSpPr>
            <a:spLocks noGrp="1"/>
          </p:cNvSpPr>
          <p:nvPr>
            <p:ph sz="half" idx="2"/>
          </p:nvPr>
        </p:nvSpPr>
        <p:spPr/>
        <p:txBody>
          <a:bodyPr>
            <a:normAutofit/>
          </a:bodyPr>
          <a:lstStyle/>
          <a:p>
            <a:r>
              <a:rPr lang="en-US" sz="2000" dirty="0" err="1"/>
              <a:t>Gawande</a:t>
            </a:r>
            <a:r>
              <a:rPr lang="en-US" sz="2000" dirty="0"/>
              <a:t> makes a distinction between errors of ignorance (mistakes we make because we don't know enough), and errors of ineptitude (mistakes we made because we don’t make proper use of what we know).</a:t>
            </a:r>
          </a:p>
        </p:txBody>
      </p:sp>
    </p:spTree>
    <p:extLst>
      <p:ext uri="{BB962C8B-B14F-4D97-AF65-F5344CB8AC3E}">
        <p14:creationId xmlns:p14="http://schemas.microsoft.com/office/powerpoint/2010/main" val="195591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anim calcmode="lin" valueType="num">
                                      <p:cBhvr>
                                        <p:cTn id="1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0B929-F3C6-4F31-BB48-0EC97112752B}"/>
              </a:ext>
            </a:extLst>
          </p:cNvPr>
          <p:cNvSpPr>
            <a:spLocks noGrp="1"/>
          </p:cNvSpPr>
          <p:nvPr>
            <p:ph type="title"/>
          </p:nvPr>
        </p:nvSpPr>
        <p:spPr/>
        <p:txBody>
          <a:bodyPr/>
          <a:lstStyle/>
          <a:p>
            <a:pPr algn="ctr"/>
            <a:r>
              <a:rPr lang="en-US" dirty="0"/>
              <a:t>Excel Spreadsheets</a:t>
            </a:r>
          </a:p>
        </p:txBody>
      </p:sp>
      <p:pic>
        <p:nvPicPr>
          <p:cNvPr id="5" name="Content Placeholder 4" descr="A screenshot of a cell phone&#10;&#10;Description automatically generated">
            <a:extLst>
              <a:ext uri="{FF2B5EF4-FFF2-40B4-BE49-F238E27FC236}">
                <a16:creationId xmlns:a16="http://schemas.microsoft.com/office/drawing/2014/main" id="{FAD47666-71B8-4718-B3BD-2EC0F6FB4C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4169" y="2000663"/>
            <a:ext cx="9224467" cy="4749338"/>
          </a:xfrm>
        </p:spPr>
      </p:pic>
    </p:spTree>
    <p:extLst>
      <p:ext uri="{BB962C8B-B14F-4D97-AF65-F5344CB8AC3E}">
        <p14:creationId xmlns:p14="http://schemas.microsoft.com/office/powerpoint/2010/main" val="1957550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4"/>
          <p:cNvSpPr>
            <a:spLocks noGrp="1"/>
          </p:cNvSpPr>
          <p:nvPr>
            <p:ph sz="half" idx="2"/>
          </p:nvPr>
        </p:nvSpPr>
        <p:spPr>
          <a:xfrm>
            <a:off x="6324600" y="1600201"/>
            <a:ext cx="4038600" cy="4525963"/>
          </a:xfrm>
        </p:spPr>
        <p:txBody>
          <a:bodyPr/>
          <a:lstStyle/>
          <a:p>
            <a:r>
              <a:rPr lang="en-US" dirty="0"/>
              <a:t>Recommendations for ESI Discovery in Federal Criminal Cases issued by the Joint Electronic Technology Working Group (JETWG).</a:t>
            </a:r>
          </a:p>
          <a:p>
            <a:r>
              <a:rPr lang="en-US" sz="2000" dirty="0">
                <a:solidFill>
                  <a:schemeClr val="accent1"/>
                </a:solidFill>
              </a:rPr>
              <a:t>http://www.fd.org/odstb_esi.htm</a:t>
            </a:r>
          </a:p>
          <a:p>
            <a:endParaRPr lang="en-US" dirty="0"/>
          </a:p>
          <a:p>
            <a:endParaRPr lang="en-US" dirty="0"/>
          </a:p>
        </p:txBody>
      </p:sp>
      <p:pic>
        <p:nvPicPr>
          <p:cNvPr id="8" name="Content Placeholder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60421" y="533403"/>
            <a:ext cx="4592782" cy="5943601"/>
          </a:xfrm>
          <a:prstGeom prst="rect">
            <a:avLst/>
          </a:prstGeom>
          <a:ln w="28575" cmpd="thickThin">
            <a:solidFill>
              <a:schemeClr val="tx1"/>
            </a:solidFill>
          </a:ln>
          <a:effectLst>
            <a:outerShdw blurRad="50800" dist="38100" dir="2700000" sx="104000" sy="104000" algn="tl" rotWithShape="0">
              <a:schemeClr val="bg1">
                <a:lumMod val="50000"/>
                <a:alpha val="37000"/>
              </a:schemeClr>
            </a:outerShdw>
          </a:effectLst>
          <a:scene3d>
            <a:camera prst="orthographicFront"/>
            <a:lightRig rig="threePt" dir="t"/>
          </a:scene3d>
          <a:sp3d contourW="12700">
            <a:bevelT/>
            <a:contourClr>
              <a:schemeClr val="bg1">
                <a:lumMod val="50000"/>
              </a:schemeClr>
            </a:contourClr>
          </a:sp3d>
        </p:spPr>
      </p:pic>
      <p:pic>
        <p:nvPicPr>
          <p:cNvPr id="7" name="Content Placeholder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84219" y="457204"/>
            <a:ext cx="4592782" cy="5943601"/>
          </a:xfrm>
          <a:prstGeom prst="rect">
            <a:avLst/>
          </a:prstGeom>
          <a:ln w="28575" cmpd="thickThin">
            <a:solidFill>
              <a:schemeClr val="tx1"/>
            </a:solidFill>
          </a:ln>
          <a:effectLst>
            <a:outerShdw blurRad="50800" dist="38100" dir="2700000" sx="104000" sy="104000" algn="tl" rotWithShape="0">
              <a:schemeClr val="bg1">
                <a:lumMod val="50000"/>
                <a:alpha val="37000"/>
              </a:schemeClr>
            </a:outerShdw>
          </a:effectLst>
          <a:scene3d>
            <a:camera prst="orthographicFront"/>
            <a:lightRig rig="threePt" dir="t"/>
          </a:scene3d>
          <a:sp3d contourW="12700">
            <a:bevelT/>
            <a:contourClr>
              <a:schemeClr val="bg1">
                <a:lumMod val="50000"/>
              </a:schemeClr>
            </a:contourClr>
          </a:sp3d>
        </p:spPr>
      </p:pic>
      <p:pic>
        <p:nvPicPr>
          <p:cNvPr id="6" name="Content Placeholder 5"/>
          <p:cNvPicPr>
            <a:picLocks noGrp="1" noChangeAspect="1"/>
          </p:cNvPicPr>
          <p:nvPr>
            <p:ph sz="half" idx="1"/>
          </p:nvPr>
        </p:nvPicPr>
        <p:blipFill>
          <a:blip r:embed="rId3" cstate="email">
            <a:extLst>
              <a:ext uri="{28A0092B-C50C-407E-A947-70E740481C1C}">
                <a14:useLocalDpi xmlns:a14="http://schemas.microsoft.com/office/drawing/2010/main" val="0"/>
              </a:ext>
            </a:extLst>
          </a:blip>
          <a:stretch>
            <a:fillRect/>
          </a:stretch>
        </p:blipFill>
        <p:spPr>
          <a:xfrm>
            <a:off x="1808018" y="381004"/>
            <a:ext cx="4592782" cy="5943601"/>
          </a:xfrm>
          <a:ln w="28575" cmpd="thickThin">
            <a:solidFill>
              <a:schemeClr val="tx1"/>
            </a:solidFill>
          </a:ln>
          <a:effectLst>
            <a:outerShdw blurRad="50800" dist="38100" dir="2700000" sx="104000" sy="104000" algn="tl" rotWithShape="0">
              <a:schemeClr val="bg1">
                <a:lumMod val="50000"/>
                <a:alpha val="37000"/>
              </a:schemeClr>
            </a:outerShdw>
          </a:effectLst>
          <a:scene3d>
            <a:camera prst="orthographicFront"/>
            <a:lightRig rig="threePt" dir="t"/>
          </a:scene3d>
          <a:sp3d contourW="12700">
            <a:bevelT/>
            <a:contourClr>
              <a:schemeClr val="bg1">
                <a:lumMod val="50000"/>
              </a:schemeClr>
            </a:contourClr>
          </a:sp3d>
        </p:spPr>
      </p:pic>
      <p:sp>
        <p:nvSpPr>
          <p:cNvPr id="4" name="Title 3"/>
          <p:cNvSpPr>
            <a:spLocks noGrp="1"/>
          </p:cNvSpPr>
          <p:nvPr>
            <p:ph type="title"/>
          </p:nvPr>
        </p:nvSpPr>
        <p:spPr>
          <a:xfrm>
            <a:off x="2639122" y="533395"/>
            <a:ext cx="8229600" cy="1143000"/>
          </a:xfrm>
        </p:spPr>
        <p:style>
          <a:lnRef idx="1">
            <a:schemeClr val="accent1"/>
          </a:lnRef>
          <a:fillRef idx="3">
            <a:schemeClr val="accent1"/>
          </a:fillRef>
          <a:effectRef idx="2">
            <a:schemeClr val="accent1"/>
          </a:effectRef>
          <a:fontRef idx="minor">
            <a:schemeClr val="lt1"/>
          </a:fontRef>
        </p:style>
        <p:txBody>
          <a:bodyPr>
            <a:normAutofit fontScale="90000"/>
          </a:bodyPr>
          <a:lstStyle/>
          <a:p>
            <a:pPr defTabSz="914202">
              <a:defRPr/>
            </a:pPr>
            <a:r>
              <a:rPr lang="en-US" dirty="0"/>
              <a:t>The Criminal ESI Protocols</a:t>
            </a:r>
          </a:p>
        </p:txBody>
      </p:sp>
    </p:spTree>
    <p:extLst>
      <p:ext uri="{BB962C8B-B14F-4D97-AF65-F5344CB8AC3E}">
        <p14:creationId xmlns:p14="http://schemas.microsoft.com/office/powerpoint/2010/main" val="893223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E7038-1676-4341-A493-5AB0FB6428E9}"/>
              </a:ext>
            </a:extLst>
          </p:cNvPr>
          <p:cNvSpPr>
            <a:spLocks noGrp="1"/>
          </p:cNvSpPr>
          <p:nvPr>
            <p:ph type="title"/>
          </p:nvPr>
        </p:nvSpPr>
        <p:spPr/>
        <p:txBody>
          <a:bodyPr/>
          <a:lstStyle/>
          <a:p>
            <a:r>
              <a:rPr lang="en-US" dirty="0"/>
              <a:t>Brady  materials</a:t>
            </a:r>
          </a:p>
        </p:txBody>
      </p:sp>
      <p:sp>
        <p:nvSpPr>
          <p:cNvPr id="3" name="Content Placeholder 2">
            <a:extLst>
              <a:ext uri="{FF2B5EF4-FFF2-40B4-BE49-F238E27FC236}">
                <a16:creationId xmlns:a16="http://schemas.microsoft.com/office/drawing/2014/main" id="{741594EC-58C0-48D7-B996-AD940BE2FC8A}"/>
              </a:ext>
            </a:extLst>
          </p:cNvPr>
          <p:cNvSpPr>
            <a:spLocks noGrp="1"/>
          </p:cNvSpPr>
          <p:nvPr>
            <p:ph idx="1"/>
          </p:nvPr>
        </p:nvSpPr>
        <p:spPr/>
        <p:txBody>
          <a:bodyPr/>
          <a:lstStyle/>
          <a:p>
            <a:r>
              <a:rPr lang="en-US" b="1" i="1" dirty="0"/>
              <a:t>Brady</a:t>
            </a:r>
            <a:r>
              <a:rPr lang="en-US" b="1" dirty="0"/>
              <a:t> disclosure</a:t>
            </a:r>
            <a:r>
              <a:rPr lang="en-US" dirty="0"/>
              <a:t> consists of </a:t>
            </a:r>
            <a:r>
              <a:rPr lang="en-US" dirty="0">
                <a:hlinkClick r:id="rId2" tooltip="Exculpatory evidence"/>
              </a:rPr>
              <a:t>exculpatory</a:t>
            </a:r>
            <a:r>
              <a:rPr lang="en-US" dirty="0"/>
              <a:t> or </a:t>
            </a:r>
            <a:r>
              <a:rPr lang="en-US" dirty="0">
                <a:hlinkClick r:id="rId3" tooltip="Witness impeachment"/>
              </a:rPr>
              <a:t>impeaching</a:t>
            </a:r>
            <a:r>
              <a:rPr lang="en-US" dirty="0"/>
              <a:t> information and evidence that is material to the guilt or innocence or to the punishment of a defendant. The prosecutor must disclose evidence or information that would prove the innocence of the defendant or would enable the defense to more effectively impeach the credibility of government witnesses. </a:t>
            </a:r>
          </a:p>
        </p:txBody>
      </p:sp>
      <p:sp>
        <p:nvSpPr>
          <p:cNvPr id="4" name="Text Placeholder 3">
            <a:extLst>
              <a:ext uri="{FF2B5EF4-FFF2-40B4-BE49-F238E27FC236}">
                <a16:creationId xmlns:a16="http://schemas.microsoft.com/office/drawing/2014/main" id="{A9C724EA-A249-48FE-8731-AF7A1688681B}"/>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4218352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79866-EC8F-417F-928E-8BF1BE85C043}"/>
              </a:ext>
            </a:extLst>
          </p:cNvPr>
          <p:cNvSpPr>
            <a:spLocks noGrp="1"/>
          </p:cNvSpPr>
          <p:nvPr>
            <p:ph type="title"/>
          </p:nvPr>
        </p:nvSpPr>
        <p:spPr/>
        <p:txBody>
          <a:bodyPr/>
          <a:lstStyle/>
          <a:p>
            <a:r>
              <a:rPr lang="en-US" dirty="0"/>
              <a:t>Giglio Materials</a:t>
            </a:r>
          </a:p>
        </p:txBody>
      </p:sp>
      <p:sp>
        <p:nvSpPr>
          <p:cNvPr id="3" name="Content Placeholder 2">
            <a:extLst>
              <a:ext uri="{FF2B5EF4-FFF2-40B4-BE49-F238E27FC236}">
                <a16:creationId xmlns:a16="http://schemas.microsoft.com/office/drawing/2014/main" id="{34149A13-ED55-4364-B63F-ED962867A0C6}"/>
              </a:ext>
            </a:extLst>
          </p:cNvPr>
          <p:cNvSpPr>
            <a:spLocks noGrp="1"/>
          </p:cNvSpPr>
          <p:nvPr>
            <p:ph idx="1"/>
          </p:nvPr>
        </p:nvSpPr>
        <p:spPr/>
        <p:txBody>
          <a:bodyPr/>
          <a:lstStyle/>
          <a:p>
            <a:r>
              <a:rPr lang="en-US" dirty="0"/>
              <a:t>A United States Supreme Court case in which the Court held that the prosecution's failure to inform the jury that a witness had been promised not to be prosecuted in exchange for his testimony was a failure to fulfill the duty to present all material evidence to the jury, and constituted a violation of due process, requiring a new trial.</a:t>
            </a:r>
          </a:p>
        </p:txBody>
      </p:sp>
      <p:sp>
        <p:nvSpPr>
          <p:cNvPr id="4" name="Text Placeholder 3">
            <a:extLst>
              <a:ext uri="{FF2B5EF4-FFF2-40B4-BE49-F238E27FC236}">
                <a16:creationId xmlns:a16="http://schemas.microsoft.com/office/drawing/2014/main" id="{ABAD879C-C7BF-44DB-ABCF-F31B75957F7F}"/>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1407121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D5F7D-454B-4071-9FCA-DDA6C784BE4F}"/>
              </a:ext>
            </a:extLst>
          </p:cNvPr>
          <p:cNvSpPr>
            <a:spLocks noGrp="1"/>
          </p:cNvSpPr>
          <p:nvPr>
            <p:ph type="title"/>
          </p:nvPr>
        </p:nvSpPr>
        <p:spPr/>
        <p:txBody>
          <a:bodyPr/>
          <a:lstStyle/>
          <a:p>
            <a:r>
              <a:rPr lang="en-US" dirty="0"/>
              <a:t>Jencks act</a:t>
            </a:r>
          </a:p>
        </p:txBody>
      </p:sp>
      <p:sp>
        <p:nvSpPr>
          <p:cNvPr id="3" name="Content Placeholder 2">
            <a:extLst>
              <a:ext uri="{FF2B5EF4-FFF2-40B4-BE49-F238E27FC236}">
                <a16:creationId xmlns:a16="http://schemas.microsoft.com/office/drawing/2014/main" id="{C2B50E55-A76E-49F4-8400-DD4B12564241}"/>
              </a:ext>
            </a:extLst>
          </p:cNvPr>
          <p:cNvSpPr>
            <a:spLocks noGrp="1"/>
          </p:cNvSpPr>
          <p:nvPr>
            <p:ph idx="1"/>
          </p:nvPr>
        </p:nvSpPr>
        <p:spPr/>
        <p:txBody>
          <a:bodyPr>
            <a:normAutofit lnSpcReduction="10000"/>
          </a:bodyPr>
          <a:lstStyle/>
          <a:p>
            <a:r>
              <a:rPr lang="en-US" dirty="0"/>
              <a:t>18 U.S.C. § 3500, provides that the government (prosecutor) is required to produce a verbatim statement or report made by a government witness or prospective government witness (other than the defendant), but only after the witness has testified. Jencks material is evidence that is used in the course of a federal criminal prosecution in the United States. It usually consists of documents relied upon by government witnesses who testify at trial. </a:t>
            </a:r>
          </a:p>
          <a:p>
            <a:r>
              <a:rPr lang="en-US" dirty="0"/>
              <a:t>The material is described as </a:t>
            </a:r>
            <a:r>
              <a:rPr lang="en-US" i="1" u="sng" dirty="0"/>
              <a:t>inculpatory</a:t>
            </a:r>
            <a:r>
              <a:rPr lang="en-US" dirty="0"/>
              <a:t>, favoring the United States government's prosecution of a criminal defendant</a:t>
            </a:r>
          </a:p>
        </p:txBody>
      </p:sp>
      <p:sp>
        <p:nvSpPr>
          <p:cNvPr id="4" name="Text Placeholder 3">
            <a:extLst>
              <a:ext uri="{FF2B5EF4-FFF2-40B4-BE49-F238E27FC236}">
                <a16:creationId xmlns:a16="http://schemas.microsoft.com/office/drawing/2014/main" id="{57441C96-1F0A-4776-99D8-A3F1784F2FA9}"/>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818302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6E3F7-C051-46B7-80FD-56C65FA33711}"/>
              </a:ext>
            </a:extLst>
          </p:cNvPr>
          <p:cNvSpPr>
            <a:spLocks noGrp="1"/>
          </p:cNvSpPr>
          <p:nvPr>
            <p:ph type="title"/>
          </p:nvPr>
        </p:nvSpPr>
        <p:spPr/>
        <p:txBody>
          <a:bodyPr/>
          <a:lstStyle/>
          <a:p>
            <a:pPr algn="ctr"/>
            <a:r>
              <a:rPr lang="en-US" dirty="0"/>
              <a:t>Rule 17. Subpoena</a:t>
            </a:r>
          </a:p>
        </p:txBody>
      </p:sp>
      <p:sp>
        <p:nvSpPr>
          <p:cNvPr id="3" name="Content Placeholder 2">
            <a:extLst>
              <a:ext uri="{FF2B5EF4-FFF2-40B4-BE49-F238E27FC236}">
                <a16:creationId xmlns:a16="http://schemas.microsoft.com/office/drawing/2014/main" id="{BC6CB4F9-29A9-4907-89AE-8B526975ADBC}"/>
              </a:ext>
            </a:extLst>
          </p:cNvPr>
          <p:cNvSpPr>
            <a:spLocks noGrp="1"/>
          </p:cNvSpPr>
          <p:nvPr>
            <p:ph idx="1"/>
          </p:nvPr>
        </p:nvSpPr>
        <p:spPr/>
        <p:txBody>
          <a:bodyPr/>
          <a:lstStyle/>
          <a:p>
            <a:r>
              <a:rPr lang="en-US" dirty="0"/>
              <a:t>(a) </a:t>
            </a:r>
            <a:r>
              <a:rPr lang="en-US" cap="small" dirty="0"/>
              <a:t>Content.</a:t>
            </a:r>
            <a:r>
              <a:rPr lang="en-US" dirty="0"/>
              <a:t> A subpoena must state the court's name and the title of the proceeding, include the seal of the court, and command the witness to attend and testify at the time and place the subpoena specifies. The clerk must issue a blank subpoena—signed and sealed—to the party requesting it, and that party must fill in the blanks before the subpoena is served.</a:t>
            </a:r>
            <a:endParaRPr lang="en-US" sz="1600" dirty="0"/>
          </a:p>
          <a:p>
            <a:r>
              <a:rPr lang="en-US" sz="1600" dirty="0"/>
              <a:t>(c) </a:t>
            </a:r>
            <a:r>
              <a:rPr lang="en-US" sz="1600" cap="small" dirty="0"/>
              <a:t>Producing Documents and Objects.</a:t>
            </a:r>
            <a:endParaRPr lang="en-US" sz="1600" dirty="0"/>
          </a:p>
          <a:p>
            <a:pPr lvl="1"/>
            <a:r>
              <a:rPr lang="en-US" sz="1600" dirty="0"/>
              <a:t>(1) </a:t>
            </a:r>
            <a:r>
              <a:rPr lang="en-US" sz="1600" i="1" dirty="0"/>
              <a:t>In General.</a:t>
            </a:r>
            <a:r>
              <a:rPr lang="en-US" sz="1600" dirty="0"/>
              <a:t> A subpoena may order the witness to produce any books, papers, documents, data, or other objects the subpoena designates. The court may direct the witness to produce the designated items in court before trial or before they are to be offered in evidence. When the items arrive, the court may permit the parties and their attorneys to inspect all or part of them.</a:t>
            </a:r>
          </a:p>
          <a:p>
            <a:endParaRPr lang="en-US" dirty="0"/>
          </a:p>
        </p:txBody>
      </p:sp>
    </p:spTree>
    <p:extLst>
      <p:ext uri="{BB962C8B-B14F-4D97-AF65-F5344CB8AC3E}">
        <p14:creationId xmlns:p14="http://schemas.microsoft.com/office/powerpoint/2010/main" val="17766299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20" name="Rectangle 19">
            <a:extLst>
              <a:ext uri="{FF2B5EF4-FFF2-40B4-BE49-F238E27FC236}">
                <a16:creationId xmlns:a16="http://schemas.microsoft.com/office/drawing/2014/main" id="{7C427EA3-1645-4B27-A5C2-55E8E24C66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85CDBF6-7B87-4A58-92CA-E887CA36A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6BFF2B2E-1CF1-403F-BB44-3F9C3E7F6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9D8B4D3C-0DE0-43B9-B032-32B536B96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7" name="Content Placeholder 6">
            <a:extLst>
              <a:ext uri="{FF2B5EF4-FFF2-40B4-BE49-F238E27FC236}">
                <a16:creationId xmlns:a16="http://schemas.microsoft.com/office/drawing/2014/main" id="{8A8D5258-0F52-43B6-839C-7DA85042BECE}"/>
              </a:ext>
            </a:extLst>
          </p:cNvPr>
          <p:cNvPicPr>
            <a:picLocks noGrp="1" noChangeAspect="1"/>
          </p:cNvPicPr>
          <p:nvPr>
            <p:ph idx="1"/>
          </p:nvPr>
        </p:nvPicPr>
        <p:blipFill>
          <a:blip r:embed="rId2"/>
          <a:stretch>
            <a:fillRect/>
          </a:stretch>
        </p:blipFill>
        <p:spPr>
          <a:xfrm>
            <a:off x="931166" y="1942304"/>
            <a:ext cx="6518800" cy="3267523"/>
          </a:xfrm>
          <a:prstGeom prst="rect">
            <a:avLst/>
          </a:prstGeom>
        </p:spPr>
      </p:pic>
      <p:sp>
        <p:nvSpPr>
          <p:cNvPr id="28" name="Rectangle 27">
            <a:extLst>
              <a:ext uri="{FF2B5EF4-FFF2-40B4-BE49-F238E27FC236}">
                <a16:creationId xmlns:a16="http://schemas.microsoft.com/office/drawing/2014/main" id="{707788D3-E467-4E25-A5E9-FD41795BD5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8578DAEC-F464-4261-B3DD-376196B278D8}"/>
              </a:ext>
            </a:extLst>
          </p:cNvPr>
          <p:cNvSpPr>
            <a:spLocks noGrp="1"/>
          </p:cNvSpPr>
          <p:nvPr>
            <p:ph type="title"/>
          </p:nvPr>
        </p:nvSpPr>
        <p:spPr>
          <a:xfrm>
            <a:off x="8296275" y="1419225"/>
            <a:ext cx="3081576" cy="2085869"/>
          </a:xfrm>
        </p:spPr>
        <p:txBody>
          <a:bodyPr vert="horz" lIns="91440" tIns="45720" rIns="91440" bIns="45720" rtlCol="0" anchor="b">
            <a:normAutofit/>
          </a:bodyPr>
          <a:lstStyle/>
          <a:p>
            <a:r>
              <a:rPr lang="en-US" sz="3600" b="0" kern="1200" cap="all">
                <a:solidFill>
                  <a:srgbClr val="FFFFFF"/>
                </a:solidFill>
                <a:latin typeface="+mj-lt"/>
                <a:ea typeface="+mj-ea"/>
                <a:cs typeface="+mj-cs"/>
              </a:rPr>
              <a:t>Complex Case Designation</a:t>
            </a:r>
          </a:p>
        </p:txBody>
      </p:sp>
    </p:spTree>
    <p:extLst>
      <p:ext uri="{BB962C8B-B14F-4D97-AF65-F5344CB8AC3E}">
        <p14:creationId xmlns:p14="http://schemas.microsoft.com/office/powerpoint/2010/main" val="3980931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9" name="Rectangle 18">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8E39879-1539-4B46-9B15-BE39E6237CC5}"/>
              </a:ext>
            </a:extLst>
          </p:cNvPr>
          <p:cNvSpPr>
            <a:spLocks noGrp="1"/>
          </p:cNvSpPr>
          <p:nvPr>
            <p:ph type="title"/>
          </p:nvPr>
        </p:nvSpPr>
        <p:spPr>
          <a:xfrm>
            <a:off x="8109235" y="863695"/>
            <a:ext cx="3511233" cy="3779995"/>
          </a:xfrm>
        </p:spPr>
        <p:txBody>
          <a:bodyPr vert="horz" lIns="91440" tIns="45720" rIns="91440" bIns="45720" rtlCol="0" anchor="ctr">
            <a:normAutofit/>
          </a:bodyPr>
          <a:lstStyle/>
          <a:p>
            <a:r>
              <a:rPr lang="en-US" sz="3600" b="0" kern="1200" cap="all">
                <a:solidFill>
                  <a:schemeClr val="tx1"/>
                </a:solidFill>
                <a:latin typeface="+mj-lt"/>
                <a:ea typeface="+mj-ea"/>
                <a:cs typeface="+mj-cs"/>
              </a:rPr>
              <a:t>Criminal law may seem confusing at first – Let’s simply to get clarity</a:t>
            </a:r>
          </a:p>
        </p:txBody>
      </p:sp>
      <p:pic>
        <p:nvPicPr>
          <p:cNvPr id="4" name="Content Placeholder 3" descr="A picture containing table, glass, sitting, blue&#10;&#10;Description automatically generated">
            <a:extLst>
              <a:ext uri="{FF2B5EF4-FFF2-40B4-BE49-F238E27FC236}">
                <a16:creationId xmlns:a16="http://schemas.microsoft.com/office/drawing/2014/main" id="{05CF3999-6447-41FD-909F-03C0EB75C922}"/>
              </a:ext>
            </a:extLst>
          </p:cNvPr>
          <p:cNvPicPr>
            <a:picLocks noGrp="1" noChangeAspect="1"/>
          </p:cNvPicPr>
          <p:nvPr>
            <p:ph idx="1"/>
          </p:nvPr>
        </p:nvPicPr>
        <p:blipFill rotWithShape="1">
          <a:blip r:embed="rId2"/>
          <a:srcRect r="31306"/>
          <a:stretch/>
        </p:blipFill>
        <p:spPr>
          <a:xfrm>
            <a:off x="20" y="10"/>
            <a:ext cx="7537685" cy="6857990"/>
          </a:xfrm>
          <a:prstGeom prst="rect">
            <a:avLst/>
          </a:prstGeom>
        </p:spPr>
      </p:pic>
      <p:sp>
        <p:nvSpPr>
          <p:cNvPr id="21" name="Rectangle 20">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728277747"/>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150" y="599724"/>
            <a:ext cx="10452906" cy="5200321"/>
          </a:xfrm>
          <a:prstGeom prst="rect">
            <a:avLst/>
          </a:prstGeom>
        </p:spPr>
      </p:pic>
      <p:sp>
        <p:nvSpPr>
          <p:cNvPr id="15" name="Rectangle 14">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712690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170-6955-473E-AEE0-7D954CA6DFA8}"/>
              </a:ext>
            </a:extLst>
          </p:cNvPr>
          <p:cNvSpPr>
            <a:spLocks noGrp="1"/>
          </p:cNvSpPr>
          <p:nvPr>
            <p:ph type="title"/>
          </p:nvPr>
        </p:nvSpPr>
        <p:spPr/>
        <p:txBody>
          <a:bodyPr/>
          <a:lstStyle/>
          <a:p>
            <a:pPr algn="ctr"/>
            <a:r>
              <a:rPr lang="en-US" dirty="0"/>
              <a:t>Need to understand concepts</a:t>
            </a:r>
          </a:p>
        </p:txBody>
      </p:sp>
      <p:pic>
        <p:nvPicPr>
          <p:cNvPr id="4" name="John Travolta's Oscars Flub_ Oscars Hair Styles -- Monologue.wmv">
            <a:hlinkClick r:id="" action="ppaction://media"/>
            <a:extLst>
              <a:ext uri="{FF2B5EF4-FFF2-40B4-BE49-F238E27FC236}">
                <a16:creationId xmlns:a16="http://schemas.microsoft.com/office/drawing/2014/main" id="{D00A7AF5-22BE-4100-BF37-0662B4C8ACFE}"/>
              </a:ext>
            </a:extLst>
          </p:cNvPr>
          <p:cNvPicPr>
            <a:picLocks noGrp="1" noChangeAspect="1"/>
          </p:cNvPicPr>
          <p:nvPr>
            <p:ph idx="1"/>
            <a:videoFile r:link="rId1"/>
            <p:extLst>
              <p:ext uri="{DAA4B4D4-6D71-4841-9C94-3DE7FCFB9230}">
                <p14:media xmlns:p14="http://schemas.microsoft.com/office/powerpoint/2010/main" r:embed="rId2">
                  <p14:trim st="25158.5872" end="179632.3168"/>
                </p14:media>
              </p:ext>
            </p:extLst>
          </p:nvPr>
        </p:nvPicPr>
        <p:blipFill>
          <a:blip r:embed="rId4"/>
          <a:stretch>
            <a:fillRect/>
          </a:stretch>
        </p:blipFill>
        <p:spPr>
          <a:xfrm>
            <a:off x="2865967" y="2341563"/>
            <a:ext cx="6460065" cy="3633787"/>
          </a:xfrm>
          <a:prstGeom prst="rect">
            <a:avLst/>
          </a:prstGeom>
        </p:spPr>
      </p:pic>
    </p:spTree>
    <p:extLst>
      <p:ext uri="{BB962C8B-B14F-4D97-AF65-F5344CB8AC3E}">
        <p14:creationId xmlns:p14="http://schemas.microsoft.com/office/powerpoint/2010/main" val="10895448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EE09-471A-42F6-A4C7-5B4F8D69D33E}"/>
              </a:ext>
            </a:extLst>
          </p:cNvPr>
          <p:cNvSpPr>
            <a:spLocks noGrp="1"/>
          </p:cNvSpPr>
          <p:nvPr>
            <p:ph type="title"/>
          </p:nvPr>
        </p:nvSpPr>
        <p:spPr/>
        <p:txBody>
          <a:bodyPr/>
          <a:lstStyle/>
          <a:p>
            <a:pPr algn="ctr"/>
            <a:r>
              <a:rPr lang="en-US" dirty="0"/>
              <a:t>Arrest or Summons</a:t>
            </a:r>
          </a:p>
        </p:txBody>
      </p:sp>
      <p:sp>
        <p:nvSpPr>
          <p:cNvPr id="3" name="Content Placeholder 2">
            <a:extLst>
              <a:ext uri="{FF2B5EF4-FFF2-40B4-BE49-F238E27FC236}">
                <a16:creationId xmlns:a16="http://schemas.microsoft.com/office/drawing/2014/main" id="{B569DDC9-18BD-4508-8B21-E6759DE0CAC5}"/>
              </a:ext>
            </a:extLst>
          </p:cNvPr>
          <p:cNvSpPr>
            <a:spLocks noGrp="1"/>
          </p:cNvSpPr>
          <p:nvPr>
            <p:ph sz="half" idx="1"/>
          </p:nvPr>
        </p:nvSpPr>
        <p:spPr/>
        <p:txBody>
          <a:bodyPr/>
          <a:lstStyle/>
          <a:p>
            <a:r>
              <a:rPr lang="en-US" dirty="0"/>
              <a:t>The government brings a person before the court to answer a criminal charge by:</a:t>
            </a:r>
          </a:p>
          <a:p>
            <a:pPr lvl="1"/>
            <a:r>
              <a:rPr lang="en-US" dirty="0"/>
              <a:t>1.	Arrest on a warrant or service of summons issued pursuant to a complaint, information, or indictment.  [</a:t>
            </a:r>
            <a:r>
              <a:rPr lang="en-US" dirty="0" err="1"/>
              <a:t>FRCrimP</a:t>
            </a:r>
            <a:r>
              <a:rPr lang="en-US" dirty="0"/>
              <a:t>. 4(a), 9(a), 58(d)(3)]</a:t>
            </a:r>
          </a:p>
          <a:p>
            <a:pPr lvl="1"/>
            <a:endParaRPr lang="en-US" dirty="0"/>
          </a:p>
          <a:p>
            <a:pPr lvl="1"/>
            <a:r>
              <a:rPr lang="en-US" dirty="0"/>
              <a:t>2.	Arrest without a warrant.</a:t>
            </a:r>
          </a:p>
        </p:txBody>
      </p:sp>
      <p:pic>
        <p:nvPicPr>
          <p:cNvPr id="6" name="Content Placeholder 5" descr="A picture containing object, clock&#10;&#10;Description automatically generated">
            <a:extLst>
              <a:ext uri="{FF2B5EF4-FFF2-40B4-BE49-F238E27FC236}">
                <a16:creationId xmlns:a16="http://schemas.microsoft.com/office/drawing/2014/main" id="{51B7B5DC-830E-4CCF-A816-9E9B5D27CE3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756400" y="2915444"/>
            <a:ext cx="4514850" cy="2257425"/>
          </a:xfrm>
        </p:spPr>
      </p:pic>
    </p:spTree>
    <p:extLst>
      <p:ext uri="{BB962C8B-B14F-4D97-AF65-F5344CB8AC3E}">
        <p14:creationId xmlns:p14="http://schemas.microsoft.com/office/powerpoint/2010/main" val="3458057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text&#10;&#10;Description automatically generated">
            <a:extLst>
              <a:ext uri="{FF2B5EF4-FFF2-40B4-BE49-F238E27FC236}">
                <a16:creationId xmlns:a16="http://schemas.microsoft.com/office/drawing/2014/main" id="{162210A0-A396-4FBF-939E-4B935C410B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913" y="742354"/>
            <a:ext cx="6007762" cy="5914618"/>
          </a:xfrm>
          <a:prstGeom prst="rect">
            <a:avLst/>
          </a:prstGeom>
        </p:spPr>
      </p:pic>
    </p:spTree>
    <p:extLst>
      <p:ext uri="{BB962C8B-B14F-4D97-AF65-F5344CB8AC3E}">
        <p14:creationId xmlns:p14="http://schemas.microsoft.com/office/powerpoint/2010/main" val="3126261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875149D-F692-45DA-8324-D5E0193D5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0B19935-C760-4698-9DD1-973C8A428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08990612-E008-4F02-AEBB-B140BE753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A310A41F-3A14-4150-B6CF-0A577DDDE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7B89EEFD-93BC-4ACF-962C-E6279E72B0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6" y="723899"/>
            <a:ext cx="3703320" cy="566666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3EEBE26-4F59-4167-B3A2-8416E4F8CADF}"/>
              </a:ext>
            </a:extLst>
          </p:cNvPr>
          <p:cNvSpPr>
            <a:spLocks noGrp="1"/>
          </p:cNvSpPr>
          <p:nvPr>
            <p:ph type="title"/>
          </p:nvPr>
        </p:nvSpPr>
        <p:spPr>
          <a:xfrm>
            <a:off x="803189" y="1209184"/>
            <a:ext cx="3089189" cy="4734416"/>
          </a:xfrm>
        </p:spPr>
        <p:txBody>
          <a:bodyPr anchor="ctr">
            <a:normAutofit/>
          </a:bodyPr>
          <a:lstStyle/>
          <a:p>
            <a:r>
              <a:rPr lang="en-US" sz="4400">
                <a:solidFill>
                  <a:srgbClr val="FFFFFF"/>
                </a:solidFill>
              </a:rPr>
              <a:t>Speedy Trial Act</a:t>
            </a:r>
          </a:p>
        </p:txBody>
      </p:sp>
      <p:sp>
        <p:nvSpPr>
          <p:cNvPr id="3" name="Content Placeholder 2">
            <a:extLst>
              <a:ext uri="{FF2B5EF4-FFF2-40B4-BE49-F238E27FC236}">
                <a16:creationId xmlns:a16="http://schemas.microsoft.com/office/drawing/2014/main" id="{62A20473-DADA-4840-ABE8-1CBC8A2916C0}"/>
              </a:ext>
            </a:extLst>
          </p:cNvPr>
          <p:cNvSpPr>
            <a:spLocks noGrp="1"/>
          </p:cNvSpPr>
          <p:nvPr>
            <p:ph idx="1"/>
          </p:nvPr>
        </p:nvSpPr>
        <p:spPr>
          <a:xfrm>
            <a:off x="4561870" y="723899"/>
            <a:ext cx="7183597" cy="3520109"/>
          </a:xfrm>
        </p:spPr>
        <p:txBody>
          <a:bodyPr>
            <a:normAutofit/>
          </a:bodyPr>
          <a:lstStyle/>
          <a:p>
            <a:r>
              <a:rPr lang="en-US" sz="1500" b="1" dirty="0"/>
              <a:t>SPEEDY TRIAL ACT – 18 U.S.C. 3161</a:t>
            </a:r>
          </a:p>
          <a:p>
            <a:r>
              <a:rPr lang="en-US" sz="1500" dirty="0"/>
              <a:t>The date of arrest or service of a summons triggers some of the time requirements of the Speedy Trial Act.  </a:t>
            </a:r>
          </a:p>
          <a:p>
            <a:r>
              <a:rPr lang="en-US" sz="1500" dirty="0"/>
              <a:t>The government must file an information or indictment within </a:t>
            </a:r>
            <a:r>
              <a:rPr lang="en-US" sz="1500" u="sng" dirty="0"/>
              <a:t>30 days </a:t>
            </a:r>
            <a:r>
              <a:rPr lang="en-US" sz="1500" dirty="0"/>
              <a:t>after arrest or service of the summons.</a:t>
            </a:r>
          </a:p>
          <a:p>
            <a:r>
              <a:rPr lang="en-US" sz="1500" dirty="0"/>
              <a:t>The trial must commence within </a:t>
            </a:r>
            <a:r>
              <a:rPr lang="en-US" sz="1500" u="sng" dirty="0"/>
              <a:t>70 days </a:t>
            </a:r>
            <a:r>
              <a:rPr lang="en-US" sz="1500" dirty="0"/>
              <a:t>after the filing of the information or indictment, or the defendants first appearance before a judicial officer, whichever is later, not counting periods of excludable delay.  18 U.S.C. 3161(c)(1). </a:t>
            </a:r>
          </a:p>
        </p:txBody>
      </p:sp>
      <p:pic>
        <p:nvPicPr>
          <p:cNvPr id="7" name="Picture 6" descr="A picture containing object, clock&#10;&#10;Description automatically generated">
            <a:extLst>
              <a:ext uri="{FF2B5EF4-FFF2-40B4-BE49-F238E27FC236}">
                <a16:creationId xmlns:a16="http://schemas.microsoft.com/office/drawing/2014/main" id="{CAD6A733-6EED-428E-9A13-BD6026E48D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0924" y="4456134"/>
            <a:ext cx="3360519" cy="1890292"/>
          </a:xfrm>
          <a:prstGeom prst="rect">
            <a:avLst/>
          </a:prstGeom>
        </p:spPr>
      </p:pic>
    </p:spTree>
    <p:extLst>
      <p:ext uri="{BB962C8B-B14F-4D97-AF65-F5344CB8AC3E}">
        <p14:creationId xmlns:p14="http://schemas.microsoft.com/office/powerpoint/2010/main" val="1249416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31C78-580A-44E2-AB72-38EC27CDD276}"/>
              </a:ext>
            </a:extLst>
          </p:cNvPr>
          <p:cNvSpPr>
            <a:spLocks noGrp="1"/>
          </p:cNvSpPr>
          <p:nvPr>
            <p:ph type="title"/>
          </p:nvPr>
        </p:nvSpPr>
        <p:spPr/>
        <p:txBody>
          <a:bodyPr/>
          <a:lstStyle/>
          <a:p>
            <a:pPr algn="ctr"/>
            <a:r>
              <a:rPr lang="en-US" dirty="0"/>
              <a:t>“Excludable delay”</a:t>
            </a:r>
          </a:p>
        </p:txBody>
      </p:sp>
      <p:sp>
        <p:nvSpPr>
          <p:cNvPr id="3" name="Content Placeholder 2">
            <a:extLst>
              <a:ext uri="{FF2B5EF4-FFF2-40B4-BE49-F238E27FC236}">
                <a16:creationId xmlns:a16="http://schemas.microsoft.com/office/drawing/2014/main" id="{DCBDCC0A-4870-4667-A2F3-CA0AB5B3B112}"/>
              </a:ext>
            </a:extLst>
          </p:cNvPr>
          <p:cNvSpPr>
            <a:spLocks noGrp="1"/>
          </p:cNvSpPr>
          <p:nvPr>
            <p:ph idx="1"/>
          </p:nvPr>
        </p:nvSpPr>
        <p:spPr/>
        <p:txBody>
          <a:bodyPr>
            <a:normAutofit fontScale="85000" lnSpcReduction="20000"/>
          </a:bodyPr>
          <a:lstStyle/>
          <a:p>
            <a:r>
              <a:rPr lang="en-US" dirty="0"/>
              <a:t>The Speedy Trial Act specifies periods of excludable time that can extend the specified periods.  18 U.S.C. §3161(h).  In the computing the speedy trial clock, the court will not count specified periods of “excludable delay.”  Periods of excludable delay include:</a:t>
            </a:r>
          </a:p>
          <a:p>
            <a:pPr lvl="0"/>
            <a:r>
              <a:rPr lang="en-US" dirty="0"/>
              <a:t>Delay resulting from any proceeding, including any examinations, to determine the mental competency or physical capacity of the defendant;</a:t>
            </a:r>
          </a:p>
          <a:p>
            <a:pPr lvl="0"/>
            <a:r>
              <a:rPr lang="en-US" dirty="0"/>
              <a:t>Delay resulting from trial with respect to other charges against the defendant;</a:t>
            </a:r>
          </a:p>
          <a:p>
            <a:pPr lvl="0"/>
            <a:r>
              <a:rPr lang="en-US" dirty="0"/>
              <a:t>Delay resulting from any pretrial motion, from the filing of the motion through the conclusion of the hearing on, or other prompt disposition of the motion;</a:t>
            </a:r>
          </a:p>
          <a:p>
            <a:pPr lvl="0"/>
            <a:r>
              <a:rPr lang="en-US" dirty="0"/>
              <a:t>Delay resulting from any proceeding relating to the transfer of a case or the removal of any defendant from another district under FRCP; </a:t>
            </a:r>
          </a:p>
          <a:p>
            <a:pPr lvl="0"/>
            <a:r>
              <a:rPr lang="en-US" dirty="0"/>
              <a:t>Delay resulting from the consideration by the court of a proposed plea agreement to be entered into by the defendant and the attorney for the government;</a:t>
            </a:r>
          </a:p>
          <a:p>
            <a:pPr lvl="0"/>
            <a:r>
              <a:rPr lang="en-US" dirty="0"/>
              <a:t>Ends of justice finding. </a:t>
            </a:r>
          </a:p>
          <a:p>
            <a:endParaRPr lang="en-US" dirty="0"/>
          </a:p>
        </p:txBody>
      </p:sp>
    </p:spTree>
    <p:extLst>
      <p:ext uri="{BB962C8B-B14F-4D97-AF65-F5344CB8AC3E}">
        <p14:creationId xmlns:p14="http://schemas.microsoft.com/office/powerpoint/2010/main" val="2222707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D6D1B-3037-4A80-9BB1-18EF3F2760DA}"/>
              </a:ext>
            </a:extLst>
          </p:cNvPr>
          <p:cNvSpPr>
            <a:spLocks noGrp="1"/>
          </p:cNvSpPr>
          <p:nvPr>
            <p:ph type="title"/>
          </p:nvPr>
        </p:nvSpPr>
        <p:spPr/>
        <p:txBody>
          <a:bodyPr>
            <a:normAutofit fontScale="90000"/>
          </a:bodyPr>
          <a:lstStyle/>
          <a:p>
            <a:pPr algn="ctr"/>
            <a:br>
              <a:rPr lang="en-US" sz="6000" dirty="0"/>
            </a:br>
            <a:br>
              <a:rPr lang="en-US" sz="6000" dirty="0"/>
            </a:br>
            <a:br>
              <a:rPr lang="en-US" sz="6000" dirty="0"/>
            </a:br>
            <a:br>
              <a:rPr lang="en-US" sz="6000" dirty="0"/>
            </a:br>
            <a:br>
              <a:rPr lang="en-US" sz="6000" dirty="0"/>
            </a:br>
            <a:r>
              <a:rPr lang="en-US" sz="6000" dirty="0"/>
              <a:t>Discovery/</a:t>
            </a:r>
            <a:r>
              <a:rPr lang="en-US" sz="6000" dirty="0" err="1"/>
              <a:t>esi</a:t>
            </a:r>
            <a:endParaRPr lang="en-US" sz="6000" dirty="0"/>
          </a:p>
        </p:txBody>
      </p:sp>
      <p:sp>
        <p:nvSpPr>
          <p:cNvPr id="3" name="TextBox 2">
            <a:extLst>
              <a:ext uri="{FF2B5EF4-FFF2-40B4-BE49-F238E27FC236}">
                <a16:creationId xmlns:a16="http://schemas.microsoft.com/office/drawing/2014/main" id="{6CC2AC20-79C2-4E39-A28C-FEDA77DAEC35}"/>
              </a:ext>
            </a:extLst>
          </p:cNvPr>
          <p:cNvSpPr txBox="1"/>
          <p:nvPr/>
        </p:nvSpPr>
        <p:spPr>
          <a:xfrm>
            <a:off x="2115671" y="2850776"/>
            <a:ext cx="8516470" cy="1754326"/>
          </a:xfrm>
          <a:prstGeom prst="rect">
            <a:avLst/>
          </a:prstGeom>
          <a:noFill/>
        </p:spPr>
        <p:txBody>
          <a:bodyPr wrap="square" rtlCol="0">
            <a:spAutoFit/>
          </a:bodyPr>
          <a:lstStyle/>
          <a:p>
            <a:pPr algn="ctr"/>
            <a:r>
              <a:rPr lang="en-US" sz="5400" b="1" dirty="0"/>
              <a:t>Rule 16. Discovery and Inspection</a:t>
            </a:r>
          </a:p>
        </p:txBody>
      </p:sp>
    </p:spTree>
    <p:extLst>
      <p:ext uri="{BB962C8B-B14F-4D97-AF65-F5344CB8AC3E}">
        <p14:creationId xmlns:p14="http://schemas.microsoft.com/office/powerpoint/2010/main" val="18682237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VSECTIONID" val="7wNinuYvMzfZ5U1vBqhNhA"/>
</p:tagLst>
</file>

<file path=ppt/tags/tag10.xml><?xml version="1.0" encoding="utf-8"?>
<p:tagLst xmlns:a="http://schemas.openxmlformats.org/drawingml/2006/main" xmlns:r="http://schemas.openxmlformats.org/officeDocument/2006/relationships" xmlns:p="http://schemas.openxmlformats.org/presentationml/2006/main">
  <p:tag name="DVSHAPEID" val="QQ6pMcljtk1MJ0De6E19Bq"/>
</p:tagLst>
</file>

<file path=ppt/tags/tag2.xml><?xml version="1.0" encoding="utf-8"?>
<p:tagLst xmlns:a="http://schemas.openxmlformats.org/drawingml/2006/main" xmlns:r="http://schemas.openxmlformats.org/officeDocument/2006/relationships" xmlns:p="http://schemas.openxmlformats.org/presentationml/2006/main">
  <p:tag name="DVSHAPEID" val="397Sh4Wf3q9VkhYZEnvozL"/>
</p:tagLst>
</file>

<file path=ppt/tags/tag3.xml><?xml version="1.0" encoding="utf-8"?>
<p:tagLst xmlns:a="http://schemas.openxmlformats.org/drawingml/2006/main" xmlns:r="http://schemas.openxmlformats.org/officeDocument/2006/relationships" xmlns:p="http://schemas.openxmlformats.org/presentationml/2006/main">
  <p:tag name="DVSHAPEID" val="b7YHL0AN4yxWP6rbpeJiil"/>
</p:tagLst>
</file>

<file path=ppt/tags/tag4.xml><?xml version="1.0" encoding="utf-8"?>
<p:tagLst xmlns:a="http://schemas.openxmlformats.org/drawingml/2006/main" xmlns:r="http://schemas.openxmlformats.org/officeDocument/2006/relationships" xmlns:p="http://schemas.openxmlformats.org/presentationml/2006/main">
  <p:tag name="DVSHAPEID" val="V8QIQoYhKAdhY0TAjVFglB"/>
</p:tagLst>
</file>

<file path=ppt/tags/tag5.xml><?xml version="1.0" encoding="utf-8"?>
<p:tagLst xmlns:a="http://schemas.openxmlformats.org/drawingml/2006/main" xmlns:r="http://schemas.openxmlformats.org/officeDocument/2006/relationships" xmlns:p="http://schemas.openxmlformats.org/presentationml/2006/main">
  <p:tag name="DVSHAPEID" val="onsRxtYgFhsQbQR2acPMNW"/>
</p:tagLst>
</file>

<file path=ppt/tags/tag6.xml><?xml version="1.0" encoding="utf-8"?>
<p:tagLst xmlns:a="http://schemas.openxmlformats.org/drawingml/2006/main" xmlns:r="http://schemas.openxmlformats.org/officeDocument/2006/relationships" xmlns:p="http://schemas.openxmlformats.org/presentationml/2006/main">
  <p:tag name="DVSHAPEID" val="Ix8rhPVNC2ZkJsgYQvjtVW"/>
</p:tagLst>
</file>

<file path=ppt/tags/tag7.xml><?xml version="1.0" encoding="utf-8"?>
<p:tagLst xmlns:a="http://schemas.openxmlformats.org/drawingml/2006/main" xmlns:r="http://schemas.openxmlformats.org/officeDocument/2006/relationships" xmlns:p="http://schemas.openxmlformats.org/presentationml/2006/main">
  <p:tag name="DVSHAPEID" val="O8O3IgLtryNrFUJ6b9lREq"/>
</p:tagLst>
</file>

<file path=ppt/tags/tag8.xml><?xml version="1.0" encoding="utf-8"?>
<p:tagLst xmlns:a="http://schemas.openxmlformats.org/drawingml/2006/main" xmlns:r="http://schemas.openxmlformats.org/officeDocument/2006/relationships" xmlns:p="http://schemas.openxmlformats.org/presentationml/2006/main">
  <p:tag name="DVSHAPEID" val="xiNleKja73hohXWjuz775t"/>
</p:tagLst>
</file>

<file path=ppt/tags/tag9.xml><?xml version="1.0" encoding="utf-8"?>
<p:tagLst xmlns:a="http://schemas.openxmlformats.org/drawingml/2006/main" xmlns:r="http://schemas.openxmlformats.org/officeDocument/2006/relationships" xmlns:p="http://schemas.openxmlformats.org/presentationml/2006/main">
  <p:tag name="DVSHAPEID" val="pSbIsX2HQuOqjOBqXA0jcY"/>
</p:tagLst>
</file>

<file path=ppt/theme/theme1.xml><?xml version="1.0" encoding="utf-8"?>
<a:theme xmlns:a="http://schemas.openxmlformats.org/drawingml/2006/main" name="DividendVTI">
  <a:themeElements>
    <a:clrScheme name="">
      <a:dk1>
        <a:srgbClr val="000000"/>
      </a:dk1>
      <a:lt1>
        <a:srgbClr val="FFFFFF"/>
      </a:lt1>
      <a:dk2>
        <a:srgbClr val="413724"/>
      </a:dk2>
      <a:lt2>
        <a:srgbClr val="E2E8E7"/>
      </a:lt2>
      <a:accent1>
        <a:srgbClr val="C6969E"/>
      </a:accent1>
      <a:accent2>
        <a:srgbClr val="BA8E7F"/>
      </a:accent2>
      <a:accent3>
        <a:srgbClr val="B2A281"/>
      </a:accent3>
      <a:accent4>
        <a:srgbClr val="A3A872"/>
      </a:accent4>
      <a:accent5>
        <a:srgbClr val="95AA81"/>
      </a:accent5>
      <a:accent6>
        <a:srgbClr val="7CAF78"/>
      </a:accent6>
      <a:hlink>
        <a:srgbClr val="568E85"/>
      </a:hlink>
      <a:folHlink>
        <a:srgbClr val="828282"/>
      </a:folHlink>
    </a:clrScheme>
    <a:fontScheme name="Dividend">
      <a:majorFont>
        <a:latin typeface="Bahnschrif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News Gothic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814</Words>
  <Application>Microsoft Office PowerPoint</Application>
  <PresentationFormat>Widescreen</PresentationFormat>
  <Paragraphs>80</Paragraphs>
  <Slides>30</Slides>
  <Notes>4</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Arial</vt:lpstr>
      <vt:lpstr>Bahnschrift</vt:lpstr>
      <vt:lpstr>Calibri</vt:lpstr>
      <vt:lpstr>Gill Sans MT</vt:lpstr>
      <vt:lpstr>Lucida Sans</vt:lpstr>
      <vt:lpstr>News Gothic MT</vt:lpstr>
      <vt:lpstr>Segoe Semibold</vt:lpstr>
      <vt:lpstr>Verdana</vt:lpstr>
      <vt:lpstr>Wingdings 2</vt:lpstr>
      <vt:lpstr>DividendVTI</vt:lpstr>
      <vt:lpstr>Criminal Law 101 - Basics</vt:lpstr>
      <vt:lpstr>PowerPoint Presentation</vt:lpstr>
      <vt:lpstr>Criminal law may seem confusing at first – Let’s simply to get clarity</vt:lpstr>
      <vt:lpstr>Need to understand concepts</vt:lpstr>
      <vt:lpstr>Arrest or Summons</vt:lpstr>
      <vt:lpstr>PowerPoint Presentation</vt:lpstr>
      <vt:lpstr>Speedy Trial Act</vt:lpstr>
      <vt:lpstr>“Excludable delay”</vt:lpstr>
      <vt:lpstr>     Discovery/esi</vt:lpstr>
      <vt:lpstr>Criminal Discovery is a little different</vt:lpstr>
      <vt:lpstr>Grand Jury Subpoena</vt:lpstr>
      <vt:lpstr>E -Documents Include</vt:lpstr>
      <vt:lpstr>E-Discovery Has Expanded</vt:lpstr>
      <vt:lpstr>PowerPoint Presentation</vt:lpstr>
      <vt:lpstr>Working Towards Mastery of ESI</vt:lpstr>
      <vt:lpstr>David Allen</vt:lpstr>
      <vt:lpstr>Getting Things Done</vt:lpstr>
      <vt:lpstr>A discovery philosophy</vt:lpstr>
      <vt:lpstr>PowerPoint Presentation</vt:lpstr>
      <vt:lpstr>PowerPoint Presentation</vt:lpstr>
      <vt:lpstr>“Flying Fortress”</vt:lpstr>
      <vt:lpstr>Use Checklists</vt:lpstr>
      <vt:lpstr>Excel Spreadsheets</vt:lpstr>
      <vt:lpstr>The Criminal ESI Protocols</vt:lpstr>
      <vt:lpstr>Brady  materials</vt:lpstr>
      <vt:lpstr>Giglio Materials</vt:lpstr>
      <vt:lpstr>Jencks act</vt:lpstr>
      <vt:lpstr>Rule 17. Subpoena</vt:lpstr>
      <vt:lpstr>Complex Case Designation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Criminal Law 101 - Basics</dc:title>
  <dc:creator>Shazzie Naseem</dc:creator>
  <cp:lastModifiedBy>Shazzie Naseem</cp:lastModifiedBy>
  <cp:revision>4</cp:revision>
  <dcterms:created xsi:type="dcterms:W3CDTF">2019-11-05T15:53:41Z</dcterms:created>
  <dcterms:modified xsi:type="dcterms:W3CDTF">2019-11-05T16:43:43Z</dcterms:modified>
</cp:coreProperties>
</file>